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24"/>
  </p:notesMasterIdLst>
  <p:handoutMasterIdLst>
    <p:handoutMasterId r:id="rId25"/>
  </p:handoutMasterIdLst>
  <p:sldIdLst>
    <p:sldId id="341" r:id="rId5"/>
    <p:sldId id="373" r:id="rId6"/>
    <p:sldId id="404" r:id="rId7"/>
    <p:sldId id="406" r:id="rId8"/>
    <p:sldId id="380" r:id="rId9"/>
    <p:sldId id="432" r:id="rId10"/>
    <p:sldId id="433" r:id="rId11"/>
    <p:sldId id="434" r:id="rId12"/>
    <p:sldId id="431" r:id="rId13"/>
    <p:sldId id="438" r:id="rId14"/>
    <p:sldId id="435" r:id="rId15"/>
    <p:sldId id="430" r:id="rId16"/>
    <p:sldId id="437" r:id="rId17"/>
    <p:sldId id="441" r:id="rId18"/>
    <p:sldId id="381" r:id="rId19"/>
    <p:sldId id="412" r:id="rId20"/>
    <p:sldId id="440" r:id="rId21"/>
    <p:sldId id="439" r:id="rId22"/>
    <p:sldId id="377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00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144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ADD0BC0-8544-4E4D-9245-C7C860FB46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2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98581"/>
            <a:ext cx="9144000" cy="1655762"/>
          </a:xfrm>
        </p:spPr>
        <p:txBody>
          <a:bodyPr anchor="ctr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00877"/>
            <a:ext cx="9144000" cy="87830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3B427162-935A-48C2-944F-83A2D84C24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98" y="282408"/>
            <a:ext cx="1688937" cy="105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C727E0A-2B89-4BA1-B4A0-55141AA0B3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862" y="232829"/>
            <a:ext cx="1369896" cy="10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20" y="139989"/>
            <a:ext cx="11532992" cy="53002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1091952"/>
            <a:ext cx="11532994" cy="5376341"/>
          </a:xfrm>
        </p:spPr>
        <p:txBody>
          <a:bodyPr/>
          <a:lstStyle>
            <a:lvl1pPr marL="447675" indent="-447675">
              <a:lnSpc>
                <a:spcPct val="120000"/>
              </a:lnSpc>
              <a:spcBef>
                <a:spcPts val="0"/>
              </a:spcBef>
              <a:defRPr sz="2400"/>
            </a:lvl1pPr>
            <a:lvl2pPr marL="809625" indent="-269875">
              <a:lnSpc>
                <a:spcPct val="120000"/>
              </a:lnSpc>
              <a:spcBef>
                <a:spcPts val="0"/>
              </a:spcBef>
              <a:defRPr sz="2000"/>
            </a:lvl2pPr>
            <a:lvl3pPr marL="1162050" indent="-266700">
              <a:lnSpc>
                <a:spcPct val="120000"/>
              </a:lnSpc>
              <a:spcBef>
                <a:spcPts val="0"/>
              </a:spcBef>
              <a:defRPr/>
            </a:lvl3pPr>
            <a:lvl4pPr marL="1438275" indent="-180975">
              <a:lnSpc>
                <a:spcPct val="120000"/>
              </a:lnSpc>
              <a:spcBef>
                <a:spcPts val="0"/>
              </a:spcBef>
              <a:defRPr/>
            </a:lvl4pPr>
            <a:lvl5pPr marL="1704975" indent="-180975">
              <a:lnSpc>
                <a:spcPct val="12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nip Single Corner Rectangle 6">
            <a:extLst>
              <a:ext uri="{FF2B5EF4-FFF2-40B4-BE49-F238E27FC236}">
                <a16:creationId xmlns:a16="http://schemas.microsoft.com/office/drawing/2014/main" id="{9271C7C9-C593-40D0-B03C-B134FAFA2B33}"/>
              </a:ext>
            </a:extLst>
          </p:cNvPr>
          <p:cNvSpPr/>
          <p:nvPr userDrawn="1"/>
        </p:nvSpPr>
        <p:spPr>
          <a:xfrm>
            <a:off x="-7938" y="771476"/>
            <a:ext cx="12207876" cy="134047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27C6829-1A18-4833-858D-F9026D485E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468294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B8D31E-581B-4C4B-A3C2-837FBC89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1707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3885" y="365126"/>
            <a:ext cx="11377061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13885" y="1511166"/>
            <a:ext cx="11377061" cy="487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6"/>
              </a:buBlip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03853"/>
            <a:ext cx="9144000" cy="1655762"/>
          </a:xfrm>
        </p:spPr>
        <p:txBody>
          <a:bodyPr/>
          <a:lstStyle/>
          <a:p>
            <a:pPr algn="ctr" eaLnBrk="1" hangingPunct="1"/>
            <a:r>
              <a:rPr lang="en-US" sz="3600" dirty="0"/>
              <a:t>Status Report of TSG RAN#111</a:t>
            </a:r>
            <a:endParaRPr lang="en-GB" altLang="en-US" sz="36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Source: TSG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6F692B-22EC-4B6B-A8EE-CE96B89DE7B2}"/>
              </a:ext>
            </a:extLst>
          </p:cNvPr>
          <p:cNvSpPr txBox="1"/>
          <p:nvPr/>
        </p:nvSpPr>
        <p:spPr>
          <a:xfrm>
            <a:off x="9697221" y="5668720"/>
            <a:ext cx="194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Agenda Item: 4.7</a:t>
            </a:r>
          </a:p>
          <a:p>
            <a:r>
              <a:rPr lang="en-US" dirty="0"/>
              <a:t>SP-260020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3583A-8634-8170-8389-3D4043FC7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AI/ML Use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6F96D-A27B-A21B-9088-EC3A2546C0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RAN#110, there was a discussion on how to manage the workload of a very large number of use cases. WGs provided input to RAN#111 to assess and address the situation.</a:t>
            </a:r>
          </a:p>
          <a:p>
            <a:r>
              <a:rPr lang="en-US" dirty="0"/>
              <a:t>Based on the input from WGs, RAN concluded on the details on leading WG and other impacted WG(s) for AI/ML mobility/RRM related use cases (details in section 2.2 of RP-260747)</a:t>
            </a:r>
          </a:p>
        </p:txBody>
      </p:sp>
    </p:spTree>
    <p:extLst>
      <p:ext uri="{BB962C8B-B14F-4D97-AF65-F5344CB8AC3E}">
        <p14:creationId xmlns:p14="http://schemas.microsoft.com/office/powerpoint/2010/main" val="308920047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F320E-B2D1-24AF-CE39-FB8B448EF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NTN on TN 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DFAD5-695B-AFD4-9CF2-6AEAA0F98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After extensive discussion in RAN#111, the following was agreed:</a:t>
            </a:r>
          </a:p>
          <a:p>
            <a:pPr lvl="1"/>
            <a:r>
              <a:rPr lang="en-US" sz="2400" dirty="0"/>
              <a:t>Survey of applicable regulation and regulatory status [RAN]</a:t>
            </a:r>
          </a:p>
          <a:p>
            <a:pPr lvl="2"/>
            <a:r>
              <a:rPr lang="en-US" sz="2400" dirty="0"/>
              <a:t>Survey the available National, Regional, and International Regulations applicable to the requested operation of 3GPP NR bands as DC-MSS-IMT</a:t>
            </a:r>
          </a:p>
          <a:p>
            <a:pPr lvl="3"/>
            <a:r>
              <a:rPr lang="en-US" sz="2200" dirty="0"/>
              <a:t>Consider any relevant liaison, as it becomes available to RAN</a:t>
            </a:r>
          </a:p>
          <a:p>
            <a:pPr lvl="3"/>
            <a:r>
              <a:rPr lang="en-US" sz="2200" dirty="0"/>
              <a:t>Consider the draft CPM report in relation to WRC-27 AI 1.13, as available</a:t>
            </a:r>
          </a:p>
          <a:p>
            <a:pPr lvl="2"/>
            <a:r>
              <a:rPr lang="en-US" sz="2400" dirty="0"/>
              <a:t>This survey is restricted to n1, n7, and n25</a:t>
            </a:r>
          </a:p>
          <a:p>
            <a:pPr lvl="2"/>
            <a:r>
              <a:rPr lang="en-US" sz="2400" dirty="0"/>
              <a:t>Check in June whether the survey can be declared completed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5337850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BE0C81F-F212-41B0-0ECB-0C4391761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Ongoing Projects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747938-AF2C-3462-0D4D-17A9F30C3C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Upon completion of Rel-20 Study on </a:t>
            </a:r>
            <a:r>
              <a:rPr lang="en-US" dirty="0" err="1"/>
              <a:t>enh</a:t>
            </a:r>
            <a:r>
              <a:rPr lang="en-US" dirty="0"/>
              <a:t>. for solutions for Ambient IoT in NR outdoor for active devices, the scope of the work item on Rel-20 Ambient IoT was expanded (WID approved in RP-260826)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88455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172C3-5CCF-BCB5-A3F1-C78C17CD7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Projects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FE695-C3F1-EA52-ED51-307B3C419C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WID for Adding channel bandwidth support to existing LTE band for 5G broadcast for region 3 utilizing geosynchronous satellite’ was approved (in RP-260799)</a:t>
            </a:r>
          </a:p>
          <a:p>
            <a:endParaRPr lang="en-US" dirty="0"/>
          </a:p>
          <a:p>
            <a:r>
              <a:rPr lang="en-US" dirty="0"/>
              <a:t>New WID for Rel-20 Addition of channel bandwidths and power classes to existing NR bands and CA/DC combinations, and bands with PC2 for </a:t>
            </a:r>
            <a:r>
              <a:rPr lang="en-US" dirty="0" err="1"/>
              <a:t>RedCap</a:t>
            </a:r>
            <a:r>
              <a:rPr lang="en-US" dirty="0"/>
              <a:t> UEs (in RP-260066)</a:t>
            </a:r>
          </a:p>
          <a:p>
            <a:endParaRPr lang="en-US" dirty="0"/>
          </a:p>
          <a:p>
            <a:r>
              <a:rPr lang="en-US" dirty="0"/>
              <a:t>New WID on Artificial Intelligence (AI)/Machine Learning (ML) for NG-RAN Phase 3 (RP-260773)</a:t>
            </a:r>
          </a:p>
        </p:txBody>
      </p:sp>
    </p:spTree>
    <p:extLst>
      <p:ext uri="{BB962C8B-B14F-4D97-AF65-F5344CB8AC3E}">
        <p14:creationId xmlns:p14="http://schemas.microsoft.com/office/powerpoint/2010/main" val="418175417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976BF-D344-97B4-3C3A-027016DC9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Outgoing LSs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39E59-2853-74B2-A782-B7E5846B31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LS on updated RAN3 CR in LS R3-260814 attachment (To: SA2)</a:t>
            </a:r>
          </a:p>
          <a:p>
            <a:pPr lvl="1"/>
            <a:r>
              <a:rPr lang="en-US" dirty="0"/>
              <a:t>Approved in RP-260814</a:t>
            </a:r>
          </a:p>
        </p:txBody>
      </p:sp>
    </p:spTree>
    <p:extLst>
      <p:ext uri="{BB962C8B-B14F-4D97-AF65-F5344CB8AC3E}">
        <p14:creationId xmlns:p14="http://schemas.microsoft.com/office/powerpoint/2010/main" val="70851795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076D2C27-D390-4028-B84D-AAAD597E3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ITU Matters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77298571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A7C8876-72C9-D36B-40D7-022B7DF64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76B3F8-CD06-E0D1-CF4E-0CFFC5FA2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 Reply LTI to ITUR_WP5D_TEMP_405rev1 = RP-253009 on the schedule for updating Recommendation ITU-R M.2012 to revision 8</a:t>
            </a:r>
          </a:p>
          <a:p>
            <a:pPr lvl="1"/>
            <a:r>
              <a:rPr lang="en-US" dirty="0"/>
              <a:t>Agreed in RP-260784</a:t>
            </a:r>
          </a:p>
          <a:p>
            <a:pPr lvl="1"/>
            <a:endParaRPr lang="en-US" dirty="0"/>
          </a:p>
          <a:p>
            <a:r>
              <a:rPr lang="en-US" dirty="0"/>
              <a:t>DRAFT Reply LTI to ITUR_WP5D_TEMP_404rev1 = RP-253008 on the schedule for updating Recommendation ITU-R M.2150 to revision 4 (to: SA; cc: -; contact: </a:t>
            </a:r>
            <a:r>
              <a:rPr lang="en-US" dirty="0" err="1"/>
              <a:t>Novamint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Agreed in RP-260785</a:t>
            </a:r>
          </a:p>
          <a:p>
            <a:pPr lvl="1"/>
            <a:endParaRPr lang="en-US" dirty="0"/>
          </a:p>
          <a:p>
            <a:r>
              <a:rPr lang="en-US" dirty="0"/>
              <a:t>RAN reply to ITUR_WP5D_TEMP_485rev1 = RP-260775 on Further information on the invitation for submission of proposals for candidate radio interface technologies for the terrestrial components of the radio interface(s) for IMT-2030 and invitation to participate in their subsequent evaluation</a:t>
            </a:r>
          </a:p>
          <a:p>
            <a:pPr lvl="1"/>
            <a:r>
              <a:rPr lang="en-US" dirty="0"/>
              <a:t>Agreed in RP-260777</a:t>
            </a:r>
          </a:p>
        </p:txBody>
      </p:sp>
    </p:spTree>
    <p:extLst>
      <p:ext uri="{BB962C8B-B14F-4D97-AF65-F5344CB8AC3E}">
        <p14:creationId xmlns:p14="http://schemas.microsoft.com/office/powerpoint/2010/main" val="414013195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2352E-CF02-F08B-6444-AC70C1087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C8E7B6C-0F2F-40A5-4246-03C554911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Others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73390842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4DB36-2019-89A1-8A02-0904325FA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initial step towards improved WG/TSG </a:t>
            </a:r>
            <a:r>
              <a:rPr lang="en-US" dirty="0" err="1"/>
              <a:t>harmonisation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639EC-AABC-B6D6-A497-9C2754989E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Based on input from MCC, RAN and RAN WGs will implement the welcome information as proposed by MCC in RP-260817</a:t>
            </a:r>
          </a:p>
        </p:txBody>
      </p:sp>
    </p:spTree>
    <p:extLst>
      <p:ext uri="{BB962C8B-B14F-4D97-AF65-F5344CB8AC3E}">
        <p14:creationId xmlns:p14="http://schemas.microsoft.com/office/powerpoint/2010/main" val="1171477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3D60B931-BF1C-47ED-ADA7-6C0564749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6953523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7C3C2B-87FB-4043-8FD9-684667CDD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91283AF-B9F1-4723-A99C-6E97F76858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7063" lvl="0" indent="-627063"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Administrative Aspects</a:t>
            </a:r>
          </a:p>
          <a:p>
            <a:pPr marL="627063" lvl="0" indent="-627063"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TSG RAN project update</a:t>
            </a:r>
          </a:p>
          <a:p>
            <a:pPr marL="627063" indent="-627063"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309598549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F893B-560B-C3DB-F0B6-B710C2B25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94FA4DF7-3A67-206A-2969-B9A8E143F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lvl="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8285546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32E52-2601-8A8D-BF4A-2522B5063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6A9FA-C9D3-4123-C87E-311E6F174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Approved MCC TF 160 report in RP-260013</a:t>
            </a:r>
          </a:p>
          <a:p>
            <a:endParaRPr lang="en-US" dirty="0"/>
          </a:p>
          <a:p>
            <a:r>
              <a:rPr lang="en-US" dirty="0"/>
              <a:t>Progress update and next steps for the Band Combination Database in RP-260220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3973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076D2C27-D390-4028-B84D-AAAD597E3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0" lvl="0" indent="-539750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TSG RAN Project Update</a:t>
            </a:r>
          </a:p>
        </p:txBody>
      </p:sp>
    </p:spTree>
    <p:extLst>
      <p:ext uri="{BB962C8B-B14F-4D97-AF65-F5344CB8AC3E}">
        <p14:creationId xmlns:p14="http://schemas.microsoft.com/office/powerpoint/2010/main" val="386860720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0B92F-E1C3-16E6-AFA9-9B79D7FD8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D5D12D-6D06-CF69-1D68-B6D099C7C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RAN Study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8D95EB-3183-EA9A-FAD9-CA433EFFEA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Status report for Study on 6G Scenarios and requirements in RP-260074</a:t>
            </a:r>
          </a:p>
          <a:p>
            <a:endParaRPr lang="en-US" dirty="0"/>
          </a:p>
          <a:p>
            <a:r>
              <a:rPr lang="en-US" dirty="0"/>
              <a:t>Good progress 6G RAN study – 90% completion level</a:t>
            </a:r>
          </a:p>
          <a:p>
            <a:pPr lvl="1"/>
            <a:r>
              <a:rPr lang="en-US" dirty="0"/>
              <a:t>Latest TR38.914 v0.4.0 in RP-260073 </a:t>
            </a:r>
          </a:p>
          <a:p>
            <a:endParaRPr lang="en-US" dirty="0"/>
          </a:p>
          <a:p>
            <a:r>
              <a:rPr lang="en-US" dirty="0"/>
              <a:t>The following topics have been completed for 6G RAN study</a:t>
            </a:r>
          </a:p>
          <a:p>
            <a:pPr lvl="1"/>
            <a:r>
              <a:rPr lang="en-US" dirty="0"/>
              <a:t>Key technical principles</a:t>
            </a:r>
          </a:p>
          <a:p>
            <a:pPr lvl="1"/>
            <a:r>
              <a:rPr lang="en-US" dirty="0"/>
              <a:t>Deployment scenarios</a:t>
            </a:r>
          </a:p>
          <a:p>
            <a:pPr lvl="1"/>
            <a:r>
              <a:rPr lang="en-US" dirty="0"/>
              <a:t>Other operational requirements (RAN sharing, ease of operations and self organization, network resilience, service characteristics awareness in RAN)</a:t>
            </a:r>
          </a:p>
        </p:txBody>
      </p:sp>
    </p:spTree>
    <p:extLst>
      <p:ext uri="{BB962C8B-B14F-4D97-AF65-F5344CB8AC3E}">
        <p14:creationId xmlns:p14="http://schemas.microsoft.com/office/powerpoint/2010/main" val="388879840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48660-2352-6247-9699-85CA442D7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00DF45-2B33-87CF-2AC0-AB07E40A0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Maximum Channel </a:t>
            </a:r>
            <a:r>
              <a:rPr lang="en-US"/>
              <a:t>Bandwidth (1/2)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D1912F-188A-A5DD-C20A-CD1DC903FD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Specification of </a:t>
            </a:r>
            <a:r>
              <a:rPr kumimoji="1" lang="en-US" altLang="ja-JP" u="sng" dirty="0">
                <a:solidFill>
                  <a:srgbClr val="FF0000"/>
                </a:solidFill>
              </a:rPr>
              <a:t>CBW of 400MHz in DL operation </a:t>
            </a:r>
            <a:r>
              <a:rPr kumimoji="1" lang="en-US" altLang="ja-JP" dirty="0"/>
              <a:t>is to be addressed in RAN WGs for one RF and two RF chains implementations aiming at a common air interface description (based on the already identified options in RAN1), covering:</a:t>
            </a:r>
          </a:p>
          <a:p>
            <a:pPr lvl="1"/>
            <a:r>
              <a:rPr kumimoji="1" lang="en-US" altLang="ja-JP" dirty="0"/>
              <a:t> Single DCI/PDSCH from UE perspective</a:t>
            </a:r>
          </a:p>
          <a:p>
            <a:pPr lvl="1"/>
            <a:r>
              <a:rPr kumimoji="1" lang="en-US" altLang="ja-JP" dirty="0"/>
              <a:t> A single scheduled PDSCH that spans the entire CBW shall be supported with applicable restrictions on resource configuration mapping (e.g. to avoid SSB, PRG/REG spanning across any applicable boundary of RF chains) and UE measurements </a:t>
            </a:r>
          </a:p>
          <a:p>
            <a:pPr lvl="2"/>
            <a:r>
              <a:rPr kumimoji="1" lang="en-US" altLang="ja-JP" dirty="0"/>
              <a:t>Design details, if any, to be further studied in RAN WGs.</a:t>
            </a:r>
          </a:p>
          <a:p>
            <a:pPr lvl="1"/>
            <a:r>
              <a:rPr lang="en-US" dirty="0"/>
              <a:t>The support of the DL 400MHz operation is optional and subject to UE capability</a:t>
            </a:r>
          </a:p>
          <a:p>
            <a:pPr lvl="1"/>
            <a:r>
              <a:rPr lang="en-US" dirty="0"/>
              <a:t>Specifications will support other CBW values in DL between 200MHz and 400MHz as needed based on operator’s spectrum needs</a:t>
            </a:r>
          </a:p>
          <a:p>
            <a:pPr lvl="1"/>
            <a:r>
              <a:rPr lang="en-US" dirty="0"/>
              <a:t>CBW definition is referring to the existing definition of 5G NR for CBW equal or less than 200MHz. The UE CBW definition for &gt;200MHz in the DL will be revised as necessary with the assumption of one RF and two RF chains implementations.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44155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44F89-5771-1115-7D2D-FBD93BA6C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Maximum Channel Bandwidth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26E2B-81E0-C09C-082F-1CB49A0499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data transmission (e.g., frequency alignment, UL switching possibility) and sounding transmission in </a:t>
            </a:r>
            <a:r>
              <a:rPr lang="en-US" u="sng" dirty="0">
                <a:solidFill>
                  <a:srgbClr val="FF0000"/>
                </a:solidFill>
              </a:rPr>
              <a:t>UL max CBW of 200MHz </a:t>
            </a:r>
            <a:r>
              <a:rPr lang="en-US" dirty="0"/>
              <a:t>is to be addressed via further discussions at WGs.</a:t>
            </a:r>
          </a:p>
          <a:p>
            <a:r>
              <a:rPr lang="en-US" dirty="0"/>
              <a:t>Sounding in the UL of all parts of the DL bandwidth over time is to be supported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working agreement #69 was superseded by RP-260798 without voting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26476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C1AD24-A604-2FBC-18F1-16F8C008E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B957BA-CC07-F1A6-6EFA-BF3C6131A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Migration Options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F989D2-76AB-B532-37F7-25EE16B562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the purpose of discussion on the need for additional migration option other than MRSS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following options are being considered. Companies are encouraged to bring inputs to explain the motivations to have following migration options.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Option1: 6G RAN node as anchor, aggregated with NR cells.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Option2: 5G RAN node as anchor, aggregated with 6G cells.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Option3: aggregation is not in the RAN, 5G RAN connected to a CN and 6G RAN connected to a CN.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95415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16984</TotalTime>
  <Words>950</Words>
  <Application>Microsoft Office PowerPoint</Application>
  <PresentationFormat>Widescreen</PresentationFormat>
  <Paragraphs>80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Office Theme</vt:lpstr>
      <vt:lpstr>Status Report of TSG RAN#111</vt:lpstr>
      <vt:lpstr>Outline</vt:lpstr>
      <vt:lpstr>Administrative Aspects</vt:lpstr>
      <vt:lpstr>Administrative Aspects</vt:lpstr>
      <vt:lpstr>TSG RAN Project Update</vt:lpstr>
      <vt:lpstr>6G RAN Study</vt:lpstr>
      <vt:lpstr>6G Maximum Channel Bandwidth (1/2)</vt:lpstr>
      <vt:lpstr>6G Maximum Channel Bandwidth (2/2)</vt:lpstr>
      <vt:lpstr>6G Migration Options</vt:lpstr>
      <vt:lpstr>6G AI/ML Use Cases</vt:lpstr>
      <vt:lpstr>NTN on TN Bands</vt:lpstr>
      <vt:lpstr>Ongoing Projects</vt:lpstr>
      <vt:lpstr>New Projects</vt:lpstr>
      <vt:lpstr>Outgoing LSs</vt:lpstr>
      <vt:lpstr>ITU Matters</vt:lpstr>
      <vt:lpstr>ITU Matters</vt:lpstr>
      <vt:lpstr>Others</vt:lpstr>
      <vt:lpstr>An initial step towards improved WG/TSG harmonisation</vt:lpstr>
      <vt:lpstr>Questions?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Younsun Kim</cp:lastModifiedBy>
  <cp:revision>787</cp:revision>
  <dcterms:created xsi:type="dcterms:W3CDTF">2010-02-05T13:52:04Z</dcterms:created>
  <dcterms:modified xsi:type="dcterms:W3CDTF">2026-03-12T06:29:52Z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FLCMData">
    <vt:lpwstr>3635F3DD13608F30A69863BFDF3990FC421A1D5867E96CB30A241A0EEB4E708C1A48533B788F9D813B00F41A79075371697156D004881AD7CECB54AE5614F121</vt:lpwstr>
  </property>
</Properties>
</file>