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5305" r:id="rId4"/>
  </p:sldMasterIdLst>
  <p:notesMasterIdLst>
    <p:notesMasterId r:id="rId15"/>
  </p:notesMasterIdLst>
  <p:handoutMasterIdLst>
    <p:handoutMasterId r:id="rId16"/>
  </p:handoutMasterIdLst>
  <p:sldIdLst>
    <p:sldId id="445" r:id="rId5"/>
    <p:sldId id="446" r:id="rId6"/>
    <p:sldId id="455" r:id="rId7"/>
    <p:sldId id="457" r:id="rId8"/>
    <p:sldId id="456" r:id="rId9"/>
    <p:sldId id="3863" r:id="rId10"/>
    <p:sldId id="447" r:id="rId11"/>
    <p:sldId id="459" r:id="rId12"/>
    <p:sldId id="3864" r:id="rId13"/>
    <p:sldId id="439" r:id="rId14"/>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9pPr>
  </p:defaultTextStyle>
  <p:extLst>
    <p:ext uri="{521415D9-36F7-43E2-AB2F-B90AF26B5E84}">
      <p14:sectionLst xmlns:p14="http://schemas.microsoft.com/office/powerpoint/2010/main">
        <p14:section name="Default Section" id="{BECCE8F7-B084-4B23-8CD3-49B7D87A467D}">
          <p14:sldIdLst>
            <p14:sldId id="445"/>
            <p14:sldId id="446"/>
            <p14:sldId id="455"/>
            <p14:sldId id="457"/>
            <p14:sldId id="456"/>
            <p14:sldId id="3863"/>
            <p14:sldId id="447"/>
            <p14:sldId id="459"/>
            <p14:sldId id="3864"/>
            <p14:sldId id="439"/>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1D254"/>
    <a:srgbClr val="2A6EA8"/>
    <a:srgbClr val="FFFFFF"/>
    <a:srgbClr val="FF6600"/>
    <a:srgbClr val="1A4669"/>
    <a:srgbClr val="C6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284" autoAdjust="0"/>
    <p:restoredTop sz="95889" autoAdjust="0"/>
  </p:normalViewPr>
  <p:slideViewPr>
    <p:cSldViewPr snapToGrid="0" showGuides="1">
      <p:cViewPr varScale="1">
        <p:scale>
          <a:sx n="77" d="100"/>
          <a:sy n="77" d="100"/>
        </p:scale>
        <p:origin x="136" y="44"/>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snapToGrid="0" showGuides="1">
      <p:cViewPr>
        <p:scale>
          <a:sx n="150" d="100"/>
          <a:sy n="150" d="100"/>
        </p:scale>
        <p:origin x="1116" y="-2607"/>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9F0E574-D5E5-42E5-8871-9EA236ED0418}"/>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19" name="Rectangle 3">
            <a:extLst>
              <a:ext uri="{FF2B5EF4-FFF2-40B4-BE49-F238E27FC236}">
                <a16:creationId xmlns:a16="http://schemas.microsoft.com/office/drawing/2014/main" id="{5BA0AB36-4B70-4581-BE64-63AA70ACA8A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9220" name="Rectangle 4">
            <a:extLst>
              <a:ext uri="{FF2B5EF4-FFF2-40B4-BE49-F238E27FC236}">
                <a16:creationId xmlns:a16="http://schemas.microsoft.com/office/drawing/2014/main" id="{C4BFCF03-F91D-4C08-ACB2-C156330128F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21" name="Rectangle 5">
            <a:extLst>
              <a:ext uri="{FF2B5EF4-FFF2-40B4-BE49-F238E27FC236}">
                <a16:creationId xmlns:a16="http://schemas.microsoft.com/office/drawing/2014/main" id="{48A7CB7F-FA31-4DCA-BE50-73124A97FE75}"/>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B6A01AD0-D987-43EA-88A8-B332DDC59B48}"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9CA8F975-62B6-4D29-9497-C4239419F273}"/>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099" name="Rectangle 3">
            <a:extLst>
              <a:ext uri="{FF2B5EF4-FFF2-40B4-BE49-F238E27FC236}">
                <a16:creationId xmlns:a16="http://schemas.microsoft.com/office/drawing/2014/main" id="{1B832733-B917-4D36-86B7-13FA4D8615BC}"/>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3076" name="Rectangle 4">
            <a:extLst>
              <a:ext uri="{FF2B5EF4-FFF2-40B4-BE49-F238E27FC236}">
                <a16:creationId xmlns:a16="http://schemas.microsoft.com/office/drawing/2014/main" id="{4D257E03-96B2-4237-BC9C-8088699C005E}"/>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86AEB4D8-0183-4E88-B123-2AB507B78DF0}"/>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9653EBD-7A18-4705-9F8A-47B527E653FD}"/>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103" name="Rectangle 7">
            <a:extLst>
              <a:ext uri="{FF2B5EF4-FFF2-40B4-BE49-F238E27FC236}">
                <a16:creationId xmlns:a16="http://schemas.microsoft.com/office/drawing/2014/main" id="{C14ED718-A1F5-4F84-B0CC-84281BA312C1}"/>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52CB175A-CCF7-4340-A462-55EAE47CFBDD}"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5828114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38200"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2">
            <a:extLst>
              <a:ext uri="{FF2B5EF4-FFF2-40B4-BE49-F238E27FC236}">
                <a16:creationId xmlns:a16="http://schemas.microsoft.com/office/drawing/2014/main" id="{02BE95C3-7B72-4413-839B-5A1FCCD4B7D4}"/>
              </a:ext>
            </a:extLst>
          </p:cNvPr>
          <p:cNvSpPr>
            <a:spLocks noGrp="1"/>
          </p:cNvSpPr>
          <p:nvPr>
            <p:ph idx="10"/>
          </p:nvPr>
        </p:nvSpPr>
        <p:spPr>
          <a:xfrm>
            <a:off x="6228862"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76333963"/>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DD754-77B0-4F47-A8DB-815F037AB952}"/>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71DB7C28-51FC-4B42-8455-E61B60DB5B8A}"/>
              </a:ext>
            </a:extLst>
          </p:cNvPr>
          <p:cNvSpPr>
            <a:spLocks noGrp="1"/>
          </p:cNvSpPr>
          <p:nvPr>
            <p:ph idx="1"/>
          </p:nvPr>
        </p:nvSpPr>
        <p:spPr>
          <a:xfrm>
            <a:off x="838199" y="1825625"/>
            <a:ext cx="1051559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3301386"/>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E54B6-A402-48CE-AC60-170C706231FB}"/>
              </a:ext>
            </a:extLst>
          </p:cNvPr>
          <p:cNvSpPr>
            <a:spLocks noGrp="1"/>
          </p:cNvSpPr>
          <p:nvPr>
            <p:ph type="title"/>
          </p:nvPr>
        </p:nvSpPr>
        <p:spPr/>
        <p:txBody>
          <a:bodyPr/>
          <a:lstStyle/>
          <a:p>
            <a:r>
              <a:rPr lang="en-US"/>
              <a:t>Click to edit Master title style</a:t>
            </a:r>
            <a:endParaRPr lang="sv-SE"/>
          </a:p>
        </p:txBody>
      </p:sp>
    </p:spTree>
    <p:extLst>
      <p:ext uri="{BB962C8B-B14F-4D97-AF65-F5344CB8AC3E}">
        <p14:creationId xmlns:p14="http://schemas.microsoft.com/office/powerpoint/2010/main" val="1163857712"/>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6746269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Footer Placeholder 4">
            <a:extLst>
              <a:ext uri="{FF2B5EF4-FFF2-40B4-BE49-F238E27FC236}">
                <a16:creationId xmlns:a16="http://schemas.microsoft.com/office/drawing/2014/main" id="{D3013B12-28F4-4BED-AC0E-02168ADCBE8F}"/>
              </a:ext>
            </a:extLst>
          </p:cNvPr>
          <p:cNvSpPr>
            <a:spLocks noGrp="1"/>
          </p:cNvSpPr>
          <p:nvPr>
            <p:ph type="ftr" sz="quarter" idx="10"/>
          </p:nvPr>
        </p:nvSpPr>
        <p:spPr>
          <a:xfrm>
            <a:off x="4038600" y="5843588"/>
            <a:ext cx="4114800" cy="365125"/>
          </a:xfrm>
          <a:prstGeom prst="rect">
            <a:avLst/>
          </a:prstGeom>
        </p:spPr>
        <p:txBody>
          <a:bodyPr/>
          <a:lstStyle>
            <a:lvl1pPr>
              <a:defRPr>
                <a:ea typeface="华文细黑"/>
                <a:cs typeface="华文细黑"/>
              </a:defRPr>
            </a:lvl1pPr>
          </a:lstStyle>
          <a:p>
            <a:pPr>
              <a:defRPr/>
            </a:pPr>
            <a:endParaRPr lang="en-US"/>
          </a:p>
        </p:txBody>
      </p:sp>
      <p:sp>
        <p:nvSpPr>
          <p:cNvPr id="5" name="Slide Number Placeholder 5">
            <a:extLst>
              <a:ext uri="{FF2B5EF4-FFF2-40B4-BE49-F238E27FC236}">
                <a16:creationId xmlns:a16="http://schemas.microsoft.com/office/drawing/2014/main" id="{61D017C7-4781-495A-90E1-A20058A88468}"/>
              </a:ext>
            </a:extLst>
          </p:cNvPr>
          <p:cNvSpPr>
            <a:spLocks noGrp="1"/>
          </p:cNvSpPr>
          <p:nvPr>
            <p:ph type="sldNum" sz="quarter" idx="11"/>
          </p:nvPr>
        </p:nvSpPr>
        <p:spPr>
          <a:xfrm>
            <a:off x="8610600" y="6356350"/>
            <a:ext cx="1876425" cy="365125"/>
          </a:xfrm>
          <a:prstGeom prst="rect">
            <a:avLst/>
          </a:prstGeom>
        </p:spPr>
        <p:txBody>
          <a:bodyPr/>
          <a:lstStyle>
            <a:lvl1pPr>
              <a:defRPr>
                <a:ea typeface="华文细黑"/>
                <a:cs typeface="华文细黑"/>
              </a:defRPr>
            </a:lvl1pPr>
          </a:lstStyle>
          <a:p>
            <a:pPr>
              <a:defRPr/>
            </a:pPr>
            <a:fld id="{9AC4A928-9492-4498-B7EA-FFCB3E5C8321}" type="slidenum">
              <a:rPr lang="en-GB" altLang="en-US"/>
              <a:pPr>
                <a:defRPr/>
              </a:pPr>
              <a:t>‹#›</a:t>
            </a:fld>
            <a:endParaRPr lang="en-GB" altLang="en-US" dirty="0"/>
          </a:p>
        </p:txBody>
      </p:sp>
    </p:spTree>
    <p:extLst>
      <p:ext uri="{BB962C8B-B14F-4D97-AF65-F5344CB8AC3E}">
        <p14:creationId xmlns:p14="http://schemas.microsoft.com/office/powerpoint/2010/main" val="190948316"/>
      </p:ext>
    </p:extLst>
  </p:cSld>
  <p:clrMapOvr>
    <a:masterClrMapping/>
  </p:clrMapOvr>
  <p:hf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37" indent="-457137">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206627192"/>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1622A28D-91FF-424D-9A85-3D92302E7DB9}"/>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B6DBCF18-D575-4F93-8162-3ADADE4C87EF}"/>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92EE7BBB-86C4-46F9-ABAA-9947F1588190}"/>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0DEAEC1E-84A2-48EF-A1E5-55F2235ABA0A}"/>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7FC3C839-C9C2-4CE6-8345-973B003AC037}"/>
              </a:ext>
            </a:extLst>
          </p:cNvPr>
          <p:cNvSpPr txBox="1">
            <a:spLocks noChangeArrowheads="1"/>
          </p:cNvSpPr>
          <p:nvPr userDrawn="1"/>
        </p:nvSpPr>
        <p:spPr bwMode="auto">
          <a:xfrm>
            <a:off x="10706100" y="6188075"/>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ea typeface="华文细黑"/>
              </a:rPr>
              <a:t>© 3GPP 2024</a:t>
            </a:r>
          </a:p>
        </p:txBody>
      </p:sp>
      <p:pic>
        <p:nvPicPr>
          <p:cNvPr id="1031" name="Picture 1">
            <a:extLst>
              <a:ext uri="{FF2B5EF4-FFF2-40B4-BE49-F238E27FC236}">
                <a16:creationId xmlns:a16="http://schemas.microsoft.com/office/drawing/2014/main" id="{C60B5DA1-387A-4F0C-9B12-B9F05790505D}"/>
              </a:ext>
            </a:extLst>
          </p:cNvPr>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320A1963-80C5-45FD-8F33-240A40EFEBA6}"/>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3D531E3E-2C22-4EFA-8A5B-5D71AA69E0A5}" type="slidenum">
              <a:rPr lang="en-GB" altLang="en-US" sz="1400" smtClean="0">
                <a:latin typeface="Calibri" panose="020F0502020204030204" pitchFamily="34" charset="0"/>
                <a:ea typeface="华文细黑"/>
              </a:rPr>
              <a:pPr>
                <a:defRPr/>
              </a:pPr>
              <a:t>‹#›</a:t>
            </a:fld>
            <a:endParaRPr lang="en-GB" altLang="en-US" sz="1400">
              <a:latin typeface="Calibri" panose="020F0502020204030204" pitchFamily="34" charset="0"/>
              <a:ea typeface="华文细黑"/>
            </a:endParaRPr>
          </a:p>
        </p:txBody>
      </p:sp>
      <p:sp>
        <p:nvSpPr>
          <p:cNvPr id="13" name="Rectangle 12">
            <a:extLst>
              <a:ext uri="{FF2B5EF4-FFF2-40B4-BE49-F238E27FC236}">
                <a16:creationId xmlns:a16="http://schemas.microsoft.com/office/drawing/2014/main" id="{5A31594D-628B-4CF5-89E2-2A31F528B6F2}"/>
              </a:ext>
            </a:extLst>
          </p:cNvPr>
          <p:cNvSpPr>
            <a:spLocks noChangeArrowheads="1"/>
          </p:cNvSpPr>
          <p:nvPr userDrawn="1"/>
        </p:nvSpPr>
        <p:spPr bwMode="auto">
          <a:xfrm>
            <a:off x="117475" y="6372225"/>
            <a:ext cx="64769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200" dirty="0">
                <a:ln w="0"/>
                <a:latin typeface="Calibri" panose="020F0502020204030204" pitchFamily="34" charset="0"/>
                <a:ea typeface="华文细黑"/>
              </a:rPr>
              <a:t>S4-241568, </a:t>
            </a:r>
            <a:r>
              <a:rPr lang="de-DE" altLang="en-US" sz="1200" dirty="0">
                <a:ln w="0"/>
                <a:latin typeface="Calibri" panose="020F0502020204030204" pitchFamily="34" charset="0"/>
                <a:ea typeface="华文细黑"/>
              </a:rPr>
              <a:t>SA4#129-e, online, 19-23 August 2024</a:t>
            </a:r>
          </a:p>
          <a:p>
            <a:pPr>
              <a:defRPr/>
            </a:pPr>
            <a:endParaRPr lang="en-GB" altLang="en-US" sz="1200" dirty="0">
              <a:ln w="0"/>
              <a:latin typeface="Calibri" panose="020F0502020204030204" pitchFamily="34" charset="0"/>
              <a:ea typeface="华文细黑"/>
            </a:endParaRPr>
          </a:p>
        </p:txBody>
      </p:sp>
    </p:spTree>
  </p:cSld>
  <p:clrMap bg1="lt1" tx1="dk1" bg2="lt2" tx2="dk2" accent1="accent1" accent2="accent2" accent3="accent3" accent4="accent4" accent5="accent5" accent6="accent6" hlink="hlink" folHlink="folHlink"/>
  <p:sldLayoutIdLst>
    <p:sldLayoutId id="2147485413" r:id="rId1"/>
    <p:sldLayoutId id="2147485414" r:id="rId2"/>
    <p:sldLayoutId id="2147485419" r:id="rId3"/>
    <p:sldLayoutId id="2147485415" r:id="rId4"/>
    <p:sldLayoutId id="2147485416" r:id="rId5"/>
    <p:sldLayoutId id="2147485418" r:id="rId6"/>
    <p:sldLayoutId id="2147485420" r:id="rId7"/>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10"/>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www.3gpp.org/ftp/PCG/PCG_52/Docs/PCG52_22.zip"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D6F74BBF-6643-4D12-BB2C-2105504062AD}"/>
              </a:ext>
            </a:extLst>
          </p:cNvPr>
          <p:cNvSpPr>
            <a:spLocks noGrp="1"/>
          </p:cNvSpPr>
          <p:nvPr>
            <p:ph type="ctrTitle"/>
          </p:nvPr>
        </p:nvSpPr>
        <p:spPr/>
        <p:txBody>
          <a:bodyPr/>
          <a:lstStyle/>
          <a:p>
            <a:r>
              <a:rPr lang="en-US" altLang="sv-SE" dirty="0"/>
              <a:t>On SA assigned action with regards to SWGs</a:t>
            </a:r>
            <a:endParaRPr lang="sv-SE" altLang="sv-SE" dirty="0"/>
          </a:p>
        </p:txBody>
      </p:sp>
      <p:sp>
        <p:nvSpPr>
          <p:cNvPr id="5123" name="Subtitle 2">
            <a:extLst>
              <a:ext uri="{FF2B5EF4-FFF2-40B4-BE49-F238E27FC236}">
                <a16:creationId xmlns:a16="http://schemas.microsoft.com/office/drawing/2014/main" id="{6076546E-D892-4ECA-A62B-AF382ED7CF28}"/>
              </a:ext>
            </a:extLst>
          </p:cNvPr>
          <p:cNvSpPr>
            <a:spLocks noGrp="1"/>
          </p:cNvSpPr>
          <p:nvPr>
            <p:ph type="subTitle" idx="1"/>
          </p:nvPr>
        </p:nvSpPr>
        <p:spPr/>
        <p:txBody>
          <a:bodyPr/>
          <a:lstStyle/>
          <a:p>
            <a:pPr>
              <a:lnSpc>
                <a:spcPct val="80000"/>
              </a:lnSpc>
            </a:pPr>
            <a:r>
              <a:rPr lang="en-US" altLang="en-US" sz="2000" b="1" dirty="0">
                <a:latin typeface="Arial" panose="020B0604020202020204" pitchFamily="34" charset="0"/>
              </a:rPr>
              <a:t>Frédéric Gabin, </a:t>
            </a:r>
            <a:r>
              <a:rPr lang="en-US" altLang="en-US" sz="2000" dirty="0">
                <a:latin typeface="Arial" panose="020B0604020202020204" pitchFamily="34" charset="0"/>
              </a:rPr>
              <a:t>SA4 Chair, Dolby France SAS (ETSI)</a:t>
            </a:r>
          </a:p>
          <a:p>
            <a:pPr>
              <a:lnSpc>
                <a:spcPct val="80000"/>
              </a:lnSpc>
            </a:pPr>
            <a:r>
              <a:rPr lang="en-US" altLang="en-US" sz="2000" dirty="0">
                <a:latin typeface="Arial" panose="020B0604020202020204" pitchFamily="34" charset="0"/>
              </a:rPr>
              <a:t>SA4#129-e, online, 19-23 August 2024</a:t>
            </a:r>
          </a:p>
          <a:p>
            <a:pPr>
              <a:lnSpc>
                <a:spcPct val="80000"/>
              </a:lnSpc>
            </a:pPr>
            <a:r>
              <a:rPr lang="en-US" altLang="en-US" sz="2000" dirty="0" err="1">
                <a:latin typeface="Arial" panose="020B0604020202020204" pitchFamily="34" charset="0"/>
              </a:rPr>
              <a:t>Tdoc</a:t>
            </a:r>
            <a:r>
              <a:rPr lang="en-US" altLang="en-US" sz="2000" dirty="0">
                <a:latin typeface="Arial" panose="020B0604020202020204" pitchFamily="34" charset="0"/>
              </a:rPr>
              <a:t>: S4-241568</a:t>
            </a:r>
            <a:endParaRPr lang="sv-SE" altLang="sv-SE" sz="2000"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A62AC140-58E4-429E-B6A7-A16F6CE62F2E}"/>
              </a:ext>
            </a:extLst>
          </p:cNvPr>
          <p:cNvSpPr>
            <a:spLocks noGrp="1"/>
          </p:cNvSpPr>
          <p:nvPr>
            <p:ph type="title"/>
          </p:nvPr>
        </p:nvSpPr>
        <p:spPr/>
        <p:txBody>
          <a:bodyPr/>
          <a:lstStyle/>
          <a:p>
            <a:r>
              <a:rPr lang="sv-SE" altLang="en-US"/>
              <a:t>Thank You!</a:t>
            </a:r>
            <a:endParaRPr lang="en-US" altLang="en-US"/>
          </a:p>
        </p:txBody>
      </p:sp>
      <p:sp>
        <p:nvSpPr>
          <p:cNvPr id="17411" name="Content Placeholder 2">
            <a:extLst>
              <a:ext uri="{FF2B5EF4-FFF2-40B4-BE49-F238E27FC236}">
                <a16:creationId xmlns:a16="http://schemas.microsoft.com/office/drawing/2014/main" id="{3B74E3E3-8821-43AA-9960-9A2F7C0F15F6}"/>
              </a:ext>
            </a:extLst>
          </p:cNvPr>
          <p:cNvSpPr>
            <a:spLocks noGrp="1"/>
          </p:cNvSpPr>
          <p:nvPr>
            <p:ph idx="1"/>
          </p:nvPr>
        </p:nvSpPr>
        <p:spPr>
          <a:xfrm>
            <a:off x="838200" y="1825625"/>
            <a:ext cx="5124450" cy="4351338"/>
          </a:xfrm>
        </p:spPr>
        <p:txBody>
          <a:bodyPr>
            <a:normAutofit lnSpcReduction="10000"/>
          </a:bodyPr>
          <a:lstStyle/>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r>
              <a:rPr lang="sv-SE" altLang="en-US" sz="1600" dirty="0"/>
              <a:t>Frédéric Gabin</a:t>
            </a:r>
          </a:p>
          <a:p>
            <a:pPr marL="0" indent="0">
              <a:lnSpc>
                <a:spcPct val="100000"/>
              </a:lnSpc>
              <a:spcBef>
                <a:spcPct val="0"/>
              </a:spcBef>
              <a:buFontTx/>
              <a:buNone/>
              <a:defRPr/>
            </a:pPr>
            <a:r>
              <a:rPr lang="sv-SE" altLang="en-US" sz="1600" dirty="0"/>
              <a:t>3GPP SA4 Chair</a:t>
            </a:r>
          </a:p>
          <a:p>
            <a:pPr marL="0" indent="0">
              <a:lnSpc>
                <a:spcPct val="100000"/>
              </a:lnSpc>
              <a:spcBef>
                <a:spcPct val="0"/>
              </a:spcBef>
              <a:buFontTx/>
              <a:buNone/>
              <a:defRPr/>
            </a:pPr>
            <a:r>
              <a:rPr lang="sv-SE" altLang="en-US" sz="1600" dirty="0"/>
              <a:t>mail: frederic.gabin@dolby.com</a:t>
            </a:r>
          </a:p>
          <a:p>
            <a:pPr marL="0" indent="0">
              <a:lnSpc>
                <a:spcPct val="100000"/>
              </a:lnSpc>
              <a:spcBef>
                <a:spcPct val="0"/>
              </a:spcBef>
              <a:buFontTx/>
              <a:buNone/>
              <a:defRPr/>
            </a:pPr>
            <a:r>
              <a:rPr lang="sv-SE" altLang="en-US" sz="1600" dirty="0"/>
              <a:t>phone: +33 678448575</a:t>
            </a:r>
          </a:p>
          <a:p>
            <a:pPr marL="0" indent="0">
              <a:buFontTx/>
              <a:buNone/>
              <a:defRPr/>
            </a:pPr>
            <a:endParaRPr lang="sv-SE"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0BF4D-B165-4C49-88D3-062043E4C14D}"/>
              </a:ext>
            </a:extLst>
          </p:cNvPr>
          <p:cNvSpPr>
            <a:spLocks noGrp="1"/>
          </p:cNvSpPr>
          <p:nvPr>
            <p:ph type="title"/>
          </p:nvPr>
        </p:nvSpPr>
        <p:spPr/>
        <p:txBody>
          <a:bodyPr/>
          <a:lstStyle/>
          <a:p>
            <a:r>
              <a:rPr lang="sv-SE" dirty="0"/>
              <a:t>Content</a:t>
            </a:r>
          </a:p>
        </p:txBody>
      </p:sp>
      <p:sp>
        <p:nvSpPr>
          <p:cNvPr id="3" name="Content Placeholder 2">
            <a:extLst>
              <a:ext uri="{FF2B5EF4-FFF2-40B4-BE49-F238E27FC236}">
                <a16:creationId xmlns:a16="http://schemas.microsoft.com/office/drawing/2014/main" id="{A6F639F3-3BD3-4C77-B720-4DF4ADD21901}"/>
              </a:ext>
            </a:extLst>
          </p:cNvPr>
          <p:cNvSpPr>
            <a:spLocks noGrp="1"/>
          </p:cNvSpPr>
          <p:nvPr>
            <p:ph idx="1"/>
          </p:nvPr>
        </p:nvSpPr>
        <p:spPr>
          <a:xfrm>
            <a:off x="838200" y="1825625"/>
            <a:ext cx="7838256" cy="4351338"/>
          </a:xfrm>
        </p:spPr>
        <p:txBody>
          <a:bodyPr/>
          <a:lstStyle/>
          <a:p>
            <a:r>
              <a:rPr lang="sv-SE" dirty="0"/>
              <a:t> TSG guidance on SWG</a:t>
            </a:r>
          </a:p>
          <a:p>
            <a:r>
              <a:rPr lang="en-US" sz="2800" dirty="0"/>
              <a:t> Reminder on TSG and WG Chair responsibilities</a:t>
            </a:r>
            <a:endParaRPr lang="sv-SE" dirty="0"/>
          </a:p>
          <a:p>
            <a:r>
              <a:rPr lang="sv-SE" dirty="0"/>
              <a:t> What could SA4 be like without SWG ?</a:t>
            </a:r>
          </a:p>
          <a:p>
            <a:r>
              <a:rPr lang="sv-SE" dirty="0"/>
              <a:t> Assesment</a:t>
            </a:r>
          </a:p>
          <a:p>
            <a:r>
              <a:rPr lang="sv-SE" dirty="0"/>
              <a:t> Proposal</a:t>
            </a:r>
          </a:p>
        </p:txBody>
      </p:sp>
    </p:spTree>
    <p:extLst>
      <p:ext uri="{BB962C8B-B14F-4D97-AF65-F5344CB8AC3E}">
        <p14:creationId xmlns:p14="http://schemas.microsoft.com/office/powerpoint/2010/main" val="2021875202"/>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3F88C4-3616-5D16-4FF2-973C37225446}"/>
              </a:ext>
            </a:extLst>
          </p:cNvPr>
          <p:cNvSpPr>
            <a:spLocks noGrp="1"/>
          </p:cNvSpPr>
          <p:nvPr>
            <p:ph type="title"/>
          </p:nvPr>
        </p:nvSpPr>
        <p:spPr/>
        <p:txBody>
          <a:bodyPr/>
          <a:lstStyle/>
          <a:p>
            <a:r>
              <a:rPr lang="en-US" sz="4000" dirty="0"/>
              <a:t>Background (SP-240955)</a:t>
            </a:r>
          </a:p>
        </p:txBody>
      </p:sp>
      <p:sp>
        <p:nvSpPr>
          <p:cNvPr id="3" name="Content Placeholder 2">
            <a:extLst>
              <a:ext uri="{FF2B5EF4-FFF2-40B4-BE49-F238E27FC236}">
                <a16:creationId xmlns:a16="http://schemas.microsoft.com/office/drawing/2014/main" id="{0E95CCE8-A50F-4C23-8FDD-879D9FB961B0}"/>
              </a:ext>
            </a:extLst>
          </p:cNvPr>
          <p:cNvSpPr>
            <a:spLocks noGrp="1"/>
          </p:cNvSpPr>
          <p:nvPr>
            <p:ph idx="1"/>
          </p:nvPr>
        </p:nvSpPr>
        <p:spPr/>
        <p:txBody>
          <a:bodyPr/>
          <a:lstStyle/>
          <a:p>
            <a:pPr marL="568325" indent="-568325"/>
            <a:r>
              <a:rPr lang="en-US" sz="2400" dirty="0"/>
              <a:t>PCG#52 discussed the issues related to Sub-Working Group (SWG)</a:t>
            </a:r>
          </a:p>
          <a:p>
            <a:pPr marL="798513" lvl="1" indent="-365125"/>
            <a:r>
              <a:rPr lang="en-US" sz="2000" dirty="0"/>
              <a:t>See </a:t>
            </a:r>
            <a:r>
              <a:rPr lang="en-US" sz="2000" dirty="0">
                <a:hlinkClick r:id="rId2"/>
              </a:rPr>
              <a:t>PCG52_22</a:t>
            </a:r>
            <a:r>
              <a:rPr lang="en-US" sz="2000" dirty="0"/>
              <a:t> for details</a:t>
            </a:r>
          </a:p>
          <a:p>
            <a:pPr marL="798513" lvl="1" indent="-365125"/>
            <a:endParaRPr lang="en-US" sz="2000" dirty="0"/>
          </a:p>
          <a:p>
            <a:pPr marL="568325" marR="0" indent="-568325">
              <a:tabLst>
                <a:tab pos="900430" algn="l"/>
                <a:tab pos="2970530" algn="l"/>
                <a:tab pos="3780790" algn="l"/>
                <a:tab pos="4500880" algn="l"/>
              </a:tabLst>
            </a:pPr>
            <a:r>
              <a:rPr lang="en-US" sz="2400" dirty="0"/>
              <a:t>The following way forward was approved:</a:t>
            </a:r>
          </a:p>
          <a:p>
            <a:pPr marL="798513" marR="0" lvl="1" indent="-365125">
              <a:tabLst>
                <a:tab pos="900430" algn="l"/>
                <a:tab pos="2970530" algn="l"/>
                <a:tab pos="3780790" algn="l"/>
                <a:tab pos="4500880" algn="l"/>
                <a:tab pos="457200" algn="l"/>
                <a:tab pos="900430" algn="l"/>
                <a:tab pos="2970530" algn="l"/>
                <a:tab pos="3780790" algn="l"/>
                <a:tab pos="4500880" algn="l"/>
              </a:tabLst>
            </a:pPr>
            <a:r>
              <a:rPr lang="en-US" sz="2000" b="1" dirty="0">
                <a:solidFill>
                  <a:srgbClr val="FF0000"/>
                </a:solidFill>
              </a:rPr>
              <a:t>Action PCG52/06</a:t>
            </a:r>
            <a:r>
              <a:rPr lang="en-US" sz="2000" dirty="0"/>
              <a:t>: The Working Procedures group is tasked to update the Working Procedures to:</a:t>
            </a:r>
          </a:p>
          <a:p>
            <a:pPr marL="1232144" lvl="2" indent="-365125">
              <a:tabLst>
                <a:tab pos="900430" algn="l"/>
                <a:tab pos="2970530" algn="l"/>
                <a:tab pos="3780790" algn="l"/>
                <a:tab pos="4500880" algn="l"/>
              </a:tabLst>
            </a:pPr>
            <a:r>
              <a:rPr lang="en-US" sz="1800" dirty="0"/>
              <a:t>Ensure that SWG comply with the anti-trust rules</a:t>
            </a:r>
          </a:p>
          <a:p>
            <a:pPr marL="1232144" lvl="2" indent="-365125">
              <a:tabLst>
                <a:tab pos="900430" algn="l"/>
                <a:tab pos="2970530" algn="l"/>
                <a:tab pos="3780790" algn="l"/>
                <a:tab pos="4500880" algn="l"/>
              </a:tabLst>
            </a:pPr>
            <a:r>
              <a:rPr lang="en-US" sz="1800" dirty="0"/>
              <a:t>Update Article 36 to include the vice-chair. </a:t>
            </a:r>
          </a:p>
          <a:p>
            <a:pPr marL="798513" marR="0" lvl="1" indent="-365125">
              <a:tabLst>
                <a:tab pos="900430" algn="l"/>
                <a:tab pos="2970530" algn="l"/>
                <a:tab pos="3780790" algn="l"/>
                <a:tab pos="4500880" algn="l"/>
                <a:tab pos="457200" algn="l"/>
                <a:tab pos="900430" algn="l"/>
                <a:tab pos="2970530" algn="l"/>
                <a:tab pos="3780790" algn="l"/>
                <a:tab pos="4500880" algn="l"/>
              </a:tabLst>
            </a:pPr>
            <a:r>
              <a:rPr lang="en-US" sz="2000" b="1" dirty="0">
                <a:solidFill>
                  <a:srgbClr val="FF0000"/>
                </a:solidFill>
              </a:rPr>
              <a:t>Action PCG52/07: </a:t>
            </a:r>
            <a:r>
              <a:rPr lang="en-US" sz="2000" dirty="0"/>
              <a:t>MCC to update the Antitrust policy reminder to include SWG. </a:t>
            </a:r>
          </a:p>
          <a:p>
            <a:pPr marL="798513" marR="0" lvl="1" indent="-365125">
              <a:tabLst>
                <a:tab pos="900430" algn="l"/>
                <a:tab pos="2970530" algn="l"/>
                <a:tab pos="3780790" algn="l"/>
                <a:tab pos="4500880" algn="l"/>
                <a:tab pos="457200" algn="l"/>
                <a:tab pos="900430" algn="l"/>
                <a:tab pos="2970530" algn="l"/>
                <a:tab pos="3780790" algn="l"/>
                <a:tab pos="4500880" algn="l"/>
              </a:tabLst>
            </a:pPr>
            <a:r>
              <a:rPr lang="en-US" sz="2000" b="1" dirty="0">
                <a:solidFill>
                  <a:srgbClr val="FF0000"/>
                </a:solidFill>
              </a:rPr>
              <a:t>Action PCG52/08: </a:t>
            </a:r>
            <a:r>
              <a:rPr lang="en-US" sz="2000" dirty="0"/>
              <a:t>TSG leadership to guide WG leadership on consideration for the creation of SWG vs. the use of breakout sessions with the convenor.</a:t>
            </a:r>
          </a:p>
          <a:p>
            <a:pPr marL="798513" marR="0" lvl="1" indent="-365125">
              <a:tabLst>
                <a:tab pos="900430" algn="l"/>
                <a:tab pos="2970530" algn="l"/>
                <a:tab pos="3780790" algn="l"/>
                <a:tab pos="4500880" algn="l"/>
                <a:tab pos="457200" algn="l"/>
                <a:tab pos="900430" algn="l"/>
                <a:tab pos="2970530" algn="l"/>
                <a:tab pos="3780790" algn="l"/>
                <a:tab pos="4500880" algn="l"/>
              </a:tabLst>
            </a:pPr>
            <a:endParaRPr lang="en-US" sz="2000" dirty="0"/>
          </a:p>
          <a:p>
            <a:pPr marL="568325" lvl="1" indent="-568325">
              <a:buBlip>
                <a:blip r:embed="rId3"/>
              </a:buBlip>
              <a:tabLst>
                <a:tab pos="900430" algn="l"/>
                <a:tab pos="2970530" algn="l"/>
                <a:tab pos="3780790" algn="l"/>
                <a:tab pos="4500880" algn="l"/>
              </a:tabLst>
            </a:pPr>
            <a:r>
              <a:rPr lang="en-US" sz="2400" dirty="0">
                <a:ea typeface="+mn-ea"/>
                <a:cs typeface="+mn-cs"/>
              </a:rPr>
              <a:t>This presentation provides TSG guidance on SWG as per PCG </a:t>
            </a:r>
            <a:r>
              <a:rPr lang="en-US" sz="2400" b="1" dirty="0">
                <a:solidFill>
                  <a:srgbClr val="FF0000"/>
                </a:solidFill>
                <a:ea typeface="+mn-ea"/>
                <a:cs typeface="+mn-cs"/>
              </a:rPr>
              <a:t>Action PCG52/08</a:t>
            </a:r>
            <a:r>
              <a:rPr lang="en-US" sz="2400" dirty="0">
                <a:ea typeface="+mn-ea"/>
                <a:cs typeface="+mn-cs"/>
              </a:rPr>
              <a:t>.</a:t>
            </a:r>
          </a:p>
        </p:txBody>
      </p:sp>
    </p:spTree>
    <p:extLst>
      <p:ext uri="{BB962C8B-B14F-4D97-AF65-F5344CB8AC3E}">
        <p14:creationId xmlns:p14="http://schemas.microsoft.com/office/powerpoint/2010/main" val="487245594"/>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3F88C4-3616-5D16-4FF2-973C37225446}"/>
              </a:ext>
            </a:extLst>
          </p:cNvPr>
          <p:cNvSpPr>
            <a:spLocks noGrp="1"/>
          </p:cNvSpPr>
          <p:nvPr>
            <p:ph type="title"/>
          </p:nvPr>
        </p:nvSpPr>
        <p:spPr/>
        <p:txBody>
          <a:bodyPr/>
          <a:lstStyle/>
          <a:p>
            <a:r>
              <a:rPr lang="en-US" sz="4000" dirty="0"/>
              <a:t>SWG vs. Breakout Session (SP-240955)</a:t>
            </a:r>
          </a:p>
        </p:txBody>
      </p:sp>
      <p:graphicFrame>
        <p:nvGraphicFramePr>
          <p:cNvPr id="4" name="Table 3">
            <a:extLst>
              <a:ext uri="{FF2B5EF4-FFF2-40B4-BE49-F238E27FC236}">
                <a16:creationId xmlns:a16="http://schemas.microsoft.com/office/drawing/2014/main" id="{AD6FD2A8-8F37-CA95-8BE6-3CC8F6353BF4}"/>
              </a:ext>
            </a:extLst>
          </p:cNvPr>
          <p:cNvGraphicFramePr>
            <a:graphicFrameLocks noGrp="1"/>
          </p:cNvGraphicFramePr>
          <p:nvPr>
            <p:extLst>
              <p:ext uri="{D42A27DB-BD31-4B8C-83A1-F6EECF244321}">
                <p14:modId xmlns:p14="http://schemas.microsoft.com/office/powerpoint/2010/main" val="2992009538"/>
              </p:ext>
            </p:extLst>
          </p:nvPr>
        </p:nvGraphicFramePr>
        <p:xfrm>
          <a:off x="381740" y="1419182"/>
          <a:ext cx="11302259" cy="4757286"/>
        </p:xfrm>
        <a:graphic>
          <a:graphicData uri="http://schemas.openxmlformats.org/drawingml/2006/table">
            <a:tbl>
              <a:tblPr firstRow="1" bandRow="1">
                <a:tableStyleId>{5C22544A-7EE6-4342-B048-85BDC9FD1C3A}</a:tableStyleId>
              </a:tblPr>
              <a:tblGrid>
                <a:gridCol w="2098993">
                  <a:extLst>
                    <a:ext uri="{9D8B030D-6E8A-4147-A177-3AD203B41FA5}">
                      <a16:colId xmlns:a16="http://schemas.microsoft.com/office/drawing/2014/main" val="2664405284"/>
                    </a:ext>
                  </a:extLst>
                </a:gridCol>
                <a:gridCol w="4318000">
                  <a:extLst>
                    <a:ext uri="{9D8B030D-6E8A-4147-A177-3AD203B41FA5}">
                      <a16:colId xmlns:a16="http://schemas.microsoft.com/office/drawing/2014/main" val="3403583863"/>
                    </a:ext>
                  </a:extLst>
                </a:gridCol>
                <a:gridCol w="4885266">
                  <a:extLst>
                    <a:ext uri="{9D8B030D-6E8A-4147-A177-3AD203B41FA5}">
                      <a16:colId xmlns:a16="http://schemas.microsoft.com/office/drawing/2014/main" val="1142048188"/>
                    </a:ext>
                  </a:extLst>
                </a:gridCol>
              </a:tblGrid>
              <a:tr h="379864">
                <a:tc>
                  <a:txBody>
                    <a:bodyPr/>
                    <a:lstStyle/>
                    <a:p>
                      <a:pPr algn="ctr"/>
                      <a:r>
                        <a:rPr lang="en-US" sz="1600" dirty="0"/>
                        <a:t>Comparison Areas</a:t>
                      </a:r>
                    </a:p>
                  </a:txBody>
                  <a:tcPr anchor="ctr"/>
                </a:tc>
                <a:tc>
                  <a:txBody>
                    <a:bodyPr/>
                    <a:lstStyle/>
                    <a:p>
                      <a:pPr algn="ctr"/>
                      <a:r>
                        <a:rPr lang="en-US" sz="1600" dirty="0"/>
                        <a:t>SWG</a:t>
                      </a:r>
                    </a:p>
                  </a:txBody>
                  <a:tcPr anchor="ctr"/>
                </a:tc>
                <a:tc>
                  <a:txBody>
                    <a:bodyPr/>
                    <a:lstStyle/>
                    <a:p>
                      <a:pPr algn="ctr"/>
                      <a:r>
                        <a:rPr lang="en-US" sz="1600" dirty="0"/>
                        <a:t>Breakout Session</a:t>
                      </a:r>
                    </a:p>
                  </a:txBody>
                  <a:tcPr anchor="ctr"/>
                </a:tc>
                <a:extLst>
                  <a:ext uri="{0D108BD9-81ED-4DB2-BD59-A6C34878D82A}">
                    <a16:rowId xmlns:a16="http://schemas.microsoft.com/office/drawing/2014/main" val="456430425"/>
                  </a:ext>
                </a:extLst>
              </a:tr>
              <a:tr h="300601">
                <a:tc>
                  <a:txBody>
                    <a:bodyPr/>
                    <a:lstStyle/>
                    <a:p>
                      <a:r>
                        <a:rPr lang="en-US" sz="1200" b="1" dirty="0"/>
                        <a:t>Nature</a:t>
                      </a:r>
                    </a:p>
                  </a:txBody>
                  <a:tcPr/>
                </a:tc>
                <a:tc>
                  <a:txBody>
                    <a:bodyPr/>
                    <a:lstStyle/>
                    <a:p>
                      <a:r>
                        <a:rPr lang="en-US" sz="1200" dirty="0"/>
                        <a:t>Formal </a:t>
                      </a:r>
                    </a:p>
                  </a:txBody>
                  <a:tcPr/>
                </a:tc>
                <a:tc>
                  <a:txBody>
                    <a:bodyPr/>
                    <a:lstStyle/>
                    <a:p>
                      <a:r>
                        <a:rPr lang="en-US" sz="1200" dirty="0"/>
                        <a:t>Informal</a:t>
                      </a:r>
                    </a:p>
                  </a:txBody>
                  <a:tcPr/>
                </a:tc>
                <a:extLst>
                  <a:ext uri="{0D108BD9-81ED-4DB2-BD59-A6C34878D82A}">
                    <a16:rowId xmlns:a16="http://schemas.microsoft.com/office/drawing/2014/main" val="536395952"/>
                  </a:ext>
                </a:extLst>
              </a:tr>
              <a:tr h="281658">
                <a:tc>
                  <a:txBody>
                    <a:bodyPr/>
                    <a:lstStyle/>
                    <a:p>
                      <a:r>
                        <a:rPr lang="en-US" sz="1200" b="1" dirty="0"/>
                        <a:t>Lifetime</a:t>
                      </a:r>
                    </a:p>
                  </a:txBody>
                  <a:tcPr/>
                </a:tc>
                <a:tc>
                  <a:txBody>
                    <a:bodyPr/>
                    <a:lstStyle/>
                    <a:p>
                      <a:r>
                        <a:rPr lang="en-US" sz="1200" dirty="0"/>
                        <a:t>On a permanent, or semi-permanent basis</a:t>
                      </a:r>
                    </a:p>
                  </a:txBody>
                  <a:tcPr/>
                </a:tc>
                <a:tc>
                  <a:txBody>
                    <a:bodyPr/>
                    <a:lstStyle/>
                    <a:p>
                      <a:r>
                        <a:rPr lang="en-US" sz="1200" dirty="0"/>
                        <a:t>On WG agenda need basis</a:t>
                      </a:r>
                    </a:p>
                  </a:txBody>
                  <a:tcPr/>
                </a:tc>
                <a:extLst>
                  <a:ext uri="{0D108BD9-81ED-4DB2-BD59-A6C34878D82A}">
                    <a16:rowId xmlns:a16="http://schemas.microsoft.com/office/drawing/2014/main" val="176710019"/>
                  </a:ext>
                </a:extLst>
              </a:tr>
              <a:tr h="445097">
                <a:tc>
                  <a:txBody>
                    <a:bodyPr/>
                    <a:lstStyle/>
                    <a:p>
                      <a:r>
                        <a:rPr lang="en-US" sz="1200" b="1" dirty="0"/>
                        <a:t>Terms of Reference (</a:t>
                      </a:r>
                      <a:r>
                        <a:rPr lang="en-US" sz="1200" b="1" dirty="0" err="1"/>
                        <a:t>ToR</a:t>
                      </a:r>
                      <a:r>
                        <a:rPr lang="en-US" sz="1200" b="1" dirty="0"/>
                        <a:t>)</a:t>
                      </a:r>
                    </a:p>
                  </a:txBody>
                  <a:tcPr/>
                </a:tc>
                <a:tc>
                  <a:txBody>
                    <a:bodyPr/>
                    <a:lstStyle/>
                    <a:p>
                      <a:pPr marL="0" marR="0" lvl="0" indent="0" algn="l" defTabSz="991155" rtl="0" eaLnBrk="1" fontAlgn="auto" latinLnBrk="0" hangingPunct="1">
                        <a:lnSpc>
                          <a:spcPct val="100000"/>
                        </a:lnSpc>
                        <a:spcBef>
                          <a:spcPts val="0"/>
                        </a:spcBef>
                        <a:spcAft>
                          <a:spcPts val="0"/>
                        </a:spcAft>
                        <a:buClrTx/>
                        <a:buSzTx/>
                        <a:buFontTx/>
                        <a:buNone/>
                        <a:tabLst/>
                        <a:defRPr/>
                      </a:pPr>
                      <a:r>
                        <a:rPr lang="en-US" sz="1200" dirty="0"/>
                        <a:t>SWG </a:t>
                      </a:r>
                      <a:r>
                        <a:rPr lang="en-US" sz="1200" dirty="0" err="1"/>
                        <a:t>ToR</a:t>
                      </a:r>
                      <a:r>
                        <a:rPr lang="en-US" sz="1200" dirty="0"/>
                        <a:t> is required</a:t>
                      </a:r>
                    </a:p>
                    <a:p>
                      <a:endParaRPr lang="en-US" sz="1200" dirty="0"/>
                    </a:p>
                  </a:txBody>
                  <a:tcPr/>
                </a:tc>
                <a:tc>
                  <a:txBody>
                    <a:bodyPr/>
                    <a:lstStyle/>
                    <a:p>
                      <a:r>
                        <a:rPr lang="en-US" sz="1200" dirty="0" err="1"/>
                        <a:t>ToR</a:t>
                      </a:r>
                      <a:r>
                        <a:rPr lang="en-US" sz="1200" dirty="0"/>
                        <a:t> not required. Scope based on meeting planning/agenda by the WG Chair.</a:t>
                      </a:r>
                    </a:p>
                  </a:txBody>
                  <a:tcPr/>
                </a:tc>
                <a:extLst>
                  <a:ext uri="{0D108BD9-81ED-4DB2-BD59-A6C34878D82A}">
                    <a16:rowId xmlns:a16="http://schemas.microsoft.com/office/drawing/2014/main" val="796581630"/>
                  </a:ext>
                </a:extLst>
              </a:tr>
              <a:tr h="426171">
                <a:tc>
                  <a:txBody>
                    <a:bodyPr/>
                    <a:lstStyle/>
                    <a:p>
                      <a:r>
                        <a:rPr lang="en-US" sz="1200" b="1" dirty="0"/>
                        <a:t>Leadership</a:t>
                      </a:r>
                    </a:p>
                  </a:txBody>
                  <a:tcPr/>
                </a:tc>
                <a:tc>
                  <a:txBody>
                    <a:bodyPr/>
                    <a:lstStyle/>
                    <a:p>
                      <a:r>
                        <a:rPr lang="en-US" sz="1200" dirty="0"/>
                        <a:t>Chair (and optionally a Vice Chair)</a:t>
                      </a:r>
                    </a:p>
                    <a:p>
                      <a:r>
                        <a:rPr lang="en-US" sz="1200" dirty="0"/>
                        <a:t>Typically, someone other than the WG Chair or WG Vice-Chairs</a:t>
                      </a:r>
                    </a:p>
                  </a:txBody>
                  <a:tcPr/>
                </a:tc>
                <a:tc>
                  <a:txBody>
                    <a:bodyPr/>
                    <a:lstStyle/>
                    <a:p>
                      <a:r>
                        <a:rPr lang="en-US" sz="1200" dirty="0"/>
                        <a:t>Convenor </a:t>
                      </a:r>
                    </a:p>
                    <a:p>
                      <a:r>
                        <a:rPr lang="en-US" sz="1200" dirty="0"/>
                        <a:t>Could be one of the WG Chair, Vice-Chair, Rapporteur, or anyone else. </a:t>
                      </a:r>
                    </a:p>
                  </a:txBody>
                  <a:tcPr/>
                </a:tc>
                <a:extLst>
                  <a:ext uri="{0D108BD9-81ED-4DB2-BD59-A6C34878D82A}">
                    <a16:rowId xmlns:a16="http://schemas.microsoft.com/office/drawing/2014/main" val="1597049170"/>
                  </a:ext>
                </a:extLst>
              </a:tr>
              <a:tr h="262419">
                <a:tc>
                  <a:txBody>
                    <a:bodyPr/>
                    <a:lstStyle/>
                    <a:p>
                      <a:pPr marL="0" marR="0" lvl="0" indent="0" algn="l" defTabSz="991155" rtl="0" eaLnBrk="1" fontAlgn="auto" latinLnBrk="0" hangingPunct="1">
                        <a:lnSpc>
                          <a:spcPct val="100000"/>
                        </a:lnSpc>
                        <a:spcBef>
                          <a:spcPts val="0"/>
                        </a:spcBef>
                        <a:spcAft>
                          <a:spcPts val="0"/>
                        </a:spcAft>
                        <a:buClrTx/>
                        <a:buSzTx/>
                        <a:buFontTx/>
                        <a:buNone/>
                        <a:tabLst/>
                        <a:defRPr/>
                      </a:pPr>
                      <a:r>
                        <a:rPr lang="en-US" sz="1200" b="1" dirty="0"/>
                        <a:t>Leadership Appointment </a:t>
                      </a:r>
                    </a:p>
                  </a:txBody>
                  <a:tcPr/>
                </a:tc>
                <a:tc>
                  <a:txBody>
                    <a:bodyPr/>
                    <a:lstStyle/>
                    <a:p>
                      <a:pPr marL="0" marR="0" lvl="0" indent="0" algn="l" defTabSz="991155" rtl="0" eaLnBrk="1" fontAlgn="auto" latinLnBrk="0" hangingPunct="1">
                        <a:lnSpc>
                          <a:spcPct val="100000"/>
                        </a:lnSpc>
                        <a:spcBef>
                          <a:spcPts val="0"/>
                        </a:spcBef>
                        <a:spcAft>
                          <a:spcPts val="0"/>
                        </a:spcAft>
                        <a:buClrTx/>
                        <a:buSzTx/>
                        <a:buFontTx/>
                        <a:buNone/>
                        <a:tabLst/>
                        <a:defRPr/>
                      </a:pPr>
                      <a:r>
                        <a:rPr lang="en-US" sz="1200" dirty="0"/>
                        <a:t>Appointed by WG.</a:t>
                      </a:r>
                    </a:p>
                  </a:txBody>
                  <a:tcPr/>
                </a:tc>
                <a:tc>
                  <a:txBody>
                    <a:bodyPr/>
                    <a:lstStyle/>
                    <a:p>
                      <a:pPr marL="0" marR="0" lvl="0" indent="0" algn="l" defTabSz="991155" rtl="0" eaLnBrk="1" fontAlgn="auto" latinLnBrk="0" hangingPunct="1">
                        <a:lnSpc>
                          <a:spcPct val="100000"/>
                        </a:lnSpc>
                        <a:spcBef>
                          <a:spcPts val="0"/>
                        </a:spcBef>
                        <a:spcAft>
                          <a:spcPts val="0"/>
                        </a:spcAft>
                        <a:buClrTx/>
                        <a:buSzTx/>
                        <a:buFontTx/>
                        <a:buNone/>
                        <a:tabLst/>
                        <a:defRPr/>
                      </a:pPr>
                      <a:r>
                        <a:rPr lang="en-US" sz="1200" dirty="0"/>
                        <a:t>Appointed by WG Chair by consensus.</a:t>
                      </a:r>
                    </a:p>
                  </a:txBody>
                  <a:tcPr/>
                </a:tc>
                <a:extLst>
                  <a:ext uri="{0D108BD9-81ED-4DB2-BD59-A6C34878D82A}">
                    <a16:rowId xmlns:a16="http://schemas.microsoft.com/office/drawing/2014/main" val="1900943027"/>
                  </a:ext>
                </a:extLst>
              </a:tr>
              <a:tr h="340148">
                <a:tc>
                  <a:txBody>
                    <a:bodyPr/>
                    <a:lstStyle/>
                    <a:p>
                      <a:r>
                        <a:rPr lang="en-US" sz="1200" b="1" dirty="0"/>
                        <a:t>Meeting location </a:t>
                      </a:r>
                    </a:p>
                  </a:txBody>
                  <a:tcPr/>
                </a:tc>
                <a:tc>
                  <a:txBody>
                    <a:bodyPr/>
                    <a:lstStyle/>
                    <a:p>
                      <a:r>
                        <a:rPr lang="en-US" sz="1200" dirty="0"/>
                        <a:t>Can be same or different from the WG meeting location</a:t>
                      </a:r>
                    </a:p>
                  </a:txBody>
                  <a:tcPr/>
                </a:tc>
                <a:tc>
                  <a:txBody>
                    <a:bodyPr/>
                    <a:lstStyle/>
                    <a:p>
                      <a:r>
                        <a:rPr lang="en-US" sz="1200" dirty="0"/>
                        <a:t>Always same as WG meeting location</a:t>
                      </a:r>
                    </a:p>
                  </a:txBody>
                  <a:tcPr/>
                </a:tc>
                <a:extLst>
                  <a:ext uri="{0D108BD9-81ED-4DB2-BD59-A6C34878D82A}">
                    <a16:rowId xmlns:a16="http://schemas.microsoft.com/office/drawing/2014/main" val="4027453464"/>
                  </a:ext>
                </a:extLst>
              </a:tr>
              <a:tr h="340148">
                <a:tc>
                  <a:txBody>
                    <a:bodyPr/>
                    <a:lstStyle/>
                    <a:p>
                      <a:r>
                        <a:rPr lang="en-US" sz="1200" b="1" dirty="0"/>
                        <a:t>Meeting dates </a:t>
                      </a:r>
                    </a:p>
                  </a:txBody>
                  <a:tcPr/>
                </a:tc>
                <a:tc>
                  <a:txBody>
                    <a:bodyPr/>
                    <a:lstStyle/>
                    <a:p>
                      <a:r>
                        <a:rPr lang="en-US" sz="1200" dirty="0"/>
                        <a:t>Can be the same or different from the WG meeting dates</a:t>
                      </a:r>
                    </a:p>
                  </a:txBody>
                  <a:tcPr/>
                </a:tc>
                <a:tc>
                  <a:txBody>
                    <a:bodyPr/>
                    <a:lstStyle/>
                    <a:p>
                      <a:r>
                        <a:rPr lang="en-US" sz="1200" dirty="0"/>
                        <a:t>Always same as WG meeting dates</a:t>
                      </a:r>
                    </a:p>
                  </a:txBody>
                  <a:tcPr/>
                </a:tc>
                <a:extLst>
                  <a:ext uri="{0D108BD9-81ED-4DB2-BD59-A6C34878D82A}">
                    <a16:rowId xmlns:a16="http://schemas.microsoft.com/office/drawing/2014/main" val="817798541"/>
                  </a:ext>
                </a:extLst>
              </a:tr>
              <a:tr h="426171">
                <a:tc>
                  <a:txBody>
                    <a:bodyPr/>
                    <a:lstStyle/>
                    <a:p>
                      <a:r>
                        <a:rPr lang="en-US" sz="1200" b="1" dirty="0"/>
                        <a:t>Anti-trust/IPR reminder</a:t>
                      </a:r>
                    </a:p>
                  </a:txBody>
                  <a:tcPr/>
                </a:tc>
                <a:tc>
                  <a:txBody>
                    <a:bodyPr/>
                    <a:lstStyle/>
                    <a:p>
                      <a:r>
                        <a:rPr lang="en-US" sz="1200" dirty="0"/>
                        <a:t>A formal Anti-trust/IPR reminder readout is needed at the start of each SWG meeting</a:t>
                      </a:r>
                    </a:p>
                  </a:txBody>
                  <a:tcPr/>
                </a:tc>
                <a:tc>
                  <a:txBody>
                    <a:bodyPr/>
                    <a:lstStyle/>
                    <a:p>
                      <a:r>
                        <a:rPr lang="en-US" sz="1200" dirty="0"/>
                        <a:t>Covered as part of WG meeting</a:t>
                      </a:r>
                    </a:p>
                  </a:txBody>
                  <a:tcPr/>
                </a:tc>
                <a:extLst>
                  <a:ext uri="{0D108BD9-81ED-4DB2-BD59-A6C34878D82A}">
                    <a16:rowId xmlns:a16="http://schemas.microsoft.com/office/drawing/2014/main" val="7319494"/>
                  </a:ext>
                </a:extLst>
              </a:tr>
              <a:tr h="461205">
                <a:tc>
                  <a:txBody>
                    <a:bodyPr/>
                    <a:lstStyle/>
                    <a:p>
                      <a:r>
                        <a:rPr lang="en-US" sz="1200" b="1" dirty="0"/>
                        <a:t>Document Disposition</a:t>
                      </a:r>
                    </a:p>
                  </a:txBody>
                  <a:tcPr/>
                </a:tc>
                <a:tc>
                  <a:txBody>
                    <a:bodyPr/>
                    <a:lstStyle/>
                    <a:p>
                      <a:r>
                        <a:rPr lang="en-US" sz="1200" dirty="0"/>
                        <a:t>TD disposition at SWG level (e.g., Agreed/Noted/postponed, etc.) decided by the SWG. </a:t>
                      </a:r>
                      <a:r>
                        <a:rPr lang="en-US" sz="1200" kern="1200" dirty="0">
                          <a:solidFill>
                            <a:schemeClr val="dk1"/>
                          </a:solidFill>
                          <a:latin typeface="+mn-lt"/>
                          <a:ea typeface="+mn-ea"/>
                          <a:cs typeface="+mn-cs"/>
                        </a:rPr>
                        <a:t>Confirmed or modified at WG level.</a:t>
                      </a:r>
                    </a:p>
                  </a:txBody>
                  <a:tcPr/>
                </a:tc>
                <a:tc>
                  <a:txBody>
                    <a:bodyPr/>
                    <a:lstStyle/>
                    <a:p>
                      <a:r>
                        <a:rPr lang="en-US" sz="1200" dirty="0"/>
                        <a:t>TD disposition at WG level (e.g., Agreed/Noted/Postponed, etc.) decided by the WG.</a:t>
                      </a:r>
                    </a:p>
                  </a:txBody>
                  <a:tcPr/>
                </a:tc>
                <a:extLst>
                  <a:ext uri="{0D108BD9-81ED-4DB2-BD59-A6C34878D82A}">
                    <a16:rowId xmlns:a16="http://schemas.microsoft.com/office/drawing/2014/main" val="1194572188"/>
                  </a:ext>
                </a:extLst>
              </a:tr>
              <a:tr h="426171">
                <a:tc>
                  <a:txBody>
                    <a:bodyPr/>
                    <a:lstStyle/>
                    <a:p>
                      <a:r>
                        <a:rPr lang="en-US" sz="1200" b="1" dirty="0"/>
                        <a:t>Report to TSG</a:t>
                      </a:r>
                    </a:p>
                  </a:txBody>
                  <a:tcPr/>
                </a:tc>
                <a:tc>
                  <a:txBody>
                    <a:bodyPr/>
                    <a:lstStyle/>
                    <a:p>
                      <a:r>
                        <a:rPr lang="en-US" sz="1200" dirty="0"/>
                        <a:t>A SWG report to TSG is required. Can be included as part of WG report to TSG.</a:t>
                      </a:r>
                    </a:p>
                  </a:txBody>
                  <a:tcPr/>
                </a:tc>
                <a:tc>
                  <a:txBody>
                    <a:bodyPr/>
                    <a:lstStyle/>
                    <a:p>
                      <a:r>
                        <a:rPr lang="en-US" sz="1200" dirty="0"/>
                        <a:t>The WG needs to report its work to the TSG including any relevant updates from breakout sessions. </a:t>
                      </a:r>
                    </a:p>
                  </a:txBody>
                  <a:tcPr/>
                </a:tc>
                <a:extLst>
                  <a:ext uri="{0D108BD9-81ED-4DB2-BD59-A6C34878D82A}">
                    <a16:rowId xmlns:a16="http://schemas.microsoft.com/office/drawing/2014/main" val="2628499252"/>
                  </a:ext>
                </a:extLst>
              </a:tr>
              <a:tr h="274122">
                <a:tc>
                  <a:txBody>
                    <a:bodyPr/>
                    <a:lstStyle/>
                    <a:p>
                      <a:r>
                        <a:rPr lang="en-US" sz="1200" b="1" u="none" dirty="0">
                          <a:solidFill>
                            <a:schemeClr val="tx1"/>
                          </a:solidFill>
                        </a:rPr>
                        <a:t>Report to WG</a:t>
                      </a:r>
                    </a:p>
                  </a:txBody>
                  <a:tcPr/>
                </a:tc>
                <a:tc>
                  <a:txBody>
                    <a:bodyPr/>
                    <a:lstStyle/>
                    <a:p>
                      <a:r>
                        <a:rPr lang="en-US" sz="1200" u="none" dirty="0">
                          <a:solidFill>
                            <a:schemeClr val="tx1"/>
                          </a:solidFill>
                        </a:rPr>
                        <a:t>Needed</a:t>
                      </a:r>
                    </a:p>
                  </a:txBody>
                  <a:tcPr/>
                </a:tc>
                <a:tc>
                  <a:txBody>
                    <a:bodyPr/>
                    <a:lstStyle/>
                    <a:p>
                      <a:r>
                        <a:rPr lang="en-US" sz="1200" u="none" dirty="0">
                          <a:solidFill>
                            <a:schemeClr val="tx1"/>
                          </a:solidFill>
                        </a:rPr>
                        <a:t>Needed</a:t>
                      </a:r>
                    </a:p>
                  </a:txBody>
                  <a:tcPr/>
                </a:tc>
                <a:extLst>
                  <a:ext uri="{0D108BD9-81ED-4DB2-BD59-A6C34878D82A}">
                    <a16:rowId xmlns:a16="http://schemas.microsoft.com/office/drawing/2014/main" val="3534860932"/>
                  </a:ext>
                </a:extLst>
              </a:tr>
              <a:tr h="276222">
                <a:tc>
                  <a:txBody>
                    <a:bodyPr/>
                    <a:lstStyle/>
                    <a:p>
                      <a:r>
                        <a:rPr lang="en-US" sz="1200" b="1" u="none" dirty="0">
                          <a:solidFill>
                            <a:schemeClr val="tx1"/>
                          </a:solidFill>
                        </a:rPr>
                        <a:t>Attendance</a:t>
                      </a:r>
                    </a:p>
                  </a:txBody>
                  <a:tcPr/>
                </a:tc>
                <a:tc>
                  <a:txBody>
                    <a:bodyPr/>
                    <a:lstStyle/>
                    <a:p>
                      <a:r>
                        <a:rPr lang="en-US" sz="1200" u="none" dirty="0">
                          <a:solidFill>
                            <a:schemeClr val="tx1"/>
                          </a:solidFill>
                        </a:rPr>
                        <a:t>To be recorded</a:t>
                      </a:r>
                    </a:p>
                  </a:txBody>
                  <a:tcPr/>
                </a:tc>
                <a:tc>
                  <a:txBody>
                    <a:bodyPr/>
                    <a:lstStyle/>
                    <a:p>
                      <a:r>
                        <a:rPr lang="en-US" sz="1200" u="none" dirty="0">
                          <a:solidFill>
                            <a:schemeClr val="tx1"/>
                          </a:solidFill>
                        </a:rPr>
                        <a:t>Covered as part of WG attendance</a:t>
                      </a:r>
                    </a:p>
                  </a:txBody>
                  <a:tcPr/>
                </a:tc>
                <a:extLst>
                  <a:ext uri="{0D108BD9-81ED-4DB2-BD59-A6C34878D82A}">
                    <a16:rowId xmlns:a16="http://schemas.microsoft.com/office/drawing/2014/main" val="409962201"/>
                  </a:ext>
                </a:extLst>
              </a:tr>
            </a:tbl>
          </a:graphicData>
        </a:graphic>
      </p:graphicFrame>
    </p:spTree>
    <p:extLst>
      <p:ext uri="{BB962C8B-B14F-4D97-AF65-F5344CB8AC3E}">
        <p14:creationId xmlns:p14="http://schemas.microsoft.com/office/powerpoint/2010/main" val="185543303"/>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3F88C4-3616-5D16-4FF2-973C37225446}"/>
              </a:ext>
            </a:extLst>
          </p:cNvPr>
          <p:cNvSpPr>
            <a:spLocks noGrp="1"/>
          </p:cNvSpPr>
          <p:nvPr>
            <p:ph type="title"/>
          </p:nvPr>
        </p:nvSpPr>
        <p:spPr/>
        <p:txBody>
          <a:bodyPr/>
          <a:lstStyle/>
          <a:p>
            <a:r>
              <a:rPr lang="en-US" sz="4000" dirty="0"/>
              <a:t>TSG guidance on SWG </a:t>
            </a:r>
          </a:p>
        </p:txBody>
      </p:sp>
      <p:sp>
        <p:nvSpPr>
          <p:cNvPr id="3" name="Content Placeholder 2">
            <a:extLst>
              <a:ext uri="{FF2B5EF4-FFF2-40B4-BE49-F238E27FC236}">
                <a16:creationId xmlns:a16="http://schemas.microsoft.com/office/drawing/2014/main" id="{0E95CCE8-A50F-4C23-8FDD-879D9FB961B0}"/>
              </a:ext>
            </a:extLst>
          </p:cNvPr>
          <p:cNvSpPr>
            <a:spLocks noGrp="1"/>
          </p:cNvSpPr>
          <p:nvPr>
            <p:ph idx="1"/>
          </p:nvPr>
        </p:nvSpPr>
        <p:spPr>
          <a:xfrm>
            <a:off x="647703" y="2155667"/>
            <a:ext cx="11184467" cy="3952170"/>
          </a:xfrm>
        </p:spPr>
        <p:txBody>
          <a:bodyPr/>
          <a:lstStyle/>
          <a:p>
            <a:pPr marL="568325" indent="-568325"/>
            <a:r>
              <a:rPr lang="en-US" sz="2400" dirty="0"/>
              <a:t>The Working Group (WG) should make a careful decision regarding the creation of a new Sub-Working Group (SWG), considering the administrative overhead involved. </a:t>
            </a:r>
          </a:p>
          <a:p>
            <a:pPr marL="914400" lvl="1" indent="-346075"/>
            <a:r>
              <a:rPr lang="en-US" sz="2000" dirty="0"/>
              <a:t>An SWG should not be established merely for obtaining SWG Chair or Vice-Chair roles. </a:t>
            </a:r>
          </a:p>
          <a:p>
            <a:pPr marL="798513" lvl="1" indent="-365125"/>
            <a:endParaRPr lang="en-US" sz="2000" dirty="0"/>
          </a:p>
          <a:p>
            <a:pPr marL="568325" indent="-568325"/>
            <a:r>
              <a:rPr lang="en-US" sz="2400" b="1" dirty="0"/>
              <a:t>Action</a:t>
            </a:r>
            <a:r>
              <a:rPr lang="en-US" sz="2400" dirty="0"/>
              <a:t>: SA3, SA4, and SA5 WG should assess whether their current SWG should continue in its current form, or whether the work should be performed in the WG using relevant  breakout session(s). </a:t>
            </a:r>
          </a:p>
          <a:p>
            <a:pPr marL="914400" lvl="1" indent="-346075"/>
            <a:r>
              <a:rPr lang="en-US" sz="2000" dirty="0"/>
              <a:t>The WG agreed proposal should be submitted to TSG#105 for approval.</a:t>
            </a:r>
          </a:p>
          <a:p>
            <a:pPr marL="568325" lvl="1" indent="0">
              <a:buNone/>
            </a:pPr>
            <a:r>
              <a:rPr lang="en-US" sz="2000" dirty="0">
                <a:solidFill>
                  <a:srgbClr val="FF0000"/>
                </a:solidFill>
              </a:rPr>
              <a:t>NOTE: No action for TSG RAN/CT. </a:t>
            </a:r>
          </a:p>
          <a:p>
            <a:pPr marL="798513" lvl="1" indent="-365125"/>
            <a:endParaRPr lang="en-US" sz="2000" dirty="0"/>
          </a:p>
        </p:txBody>
      </p:sp>
    </p:spTree>
    <p:extLst>
      <p:ext uri="{BB962C8B-B14F-4D97-AF65-F5344CB8AC3E}">
        <p14:creationId xmlns:p14="http://schemas.microsoft.com/office/powerpoint/2010/main" val="2553957005"/>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3F88C4-3616-5D16-4FF2-973C37225446}"/>
              </a:ext>
            </a:extLst>
          </p:cNvPr>
          <p:cNvSpPr>
            <a:spLocks noGrp="1"/>
          </p:cNvSpPr>
          <p:nvPr>
            <p:ph type="title"/>
          </p:nvPr>
        </p:nvSpPr>
        <p:spPr/>
        <p:txBody>
          <a:bodyPr/>
          <a:lstStyle/>
          <a:p>
            <a:r>
              <a:rPr lang="en-US" sz="3600" dirty="0"/>
              <a:t>Reminder on TSG and WG Chair responsibilities</a:t>
            </a:r>
          </a:p>
        </p:txBody>
      </p:sp>
      <p:sp>
        <p:nvSpPr>
          <p:cNvPr id="3" name="Content Placeholder 2">
            <a:extLst>
              <a:ext uri="{FF2B5EF4-FFF2-40B4-BE49-F238E27FC236}">
                <a16:creationId xmlns:a16="http://schemas.microsoft.com/office/drawing/2014/main" id="{0E95CCE8-A50F-4C23-8FDD-879D9FB961B0}"/>
              </a:ext>
            </a:extLst>
          </p:cNvPr>
          <p:cNvSpPr>
            <a:spLocks noGrp="1"/>
          </p:cNvSpPr>
          <p:nvPr>
            <p:ph idx="1"/>
          </p:nvPr>
        </p:nvSpPr>
        <p:spPr>
          <a:xfrm>
            <a:off x="647703" y="2155667"/>
            <a:ext cx="11184467" cy="3952170"/>
          </a:xfrm>
        </p:spPr>
        <p:txBody>
          <a:bodyPr/>
          <a:lstStyle/>
          <a:p>
            <a:pPr algn="l">
              <a:spcBef>
                <a:spcPts val="1200"/>
              </a:spcBef>
              <a:spcAft>
                <a:spcPts val="900"/>
              </a:spcAft>
            </a:pPr>
            <a:r>
              <a:rPr lang="en-US" sz="1000" b="1" i="0" dirty="0">
                <a:solidFill>
                  <a:srgbClr val="000000"/>
                </a:solidFill>
                <a:effectLst/>
                <a:latin typeface="Arial" panose="020B0604020202020204" pitchFamily="34" charset="0"/>
              </a:rPr>
              <a:t>Article 23:    TSG and WG Chair and Vice Chair responsibilities</a:t>
            </a:r>
          </a:p>
          <a:p>
            <a:pPr algn="l">
              <a:spcAft>
                <a:spcPts val="285"/>
              </a:spcAft>
            </a:pPr>
            <a:r>
              <a:rPr lang="en-US" sz="1000" b="0" i="0" dirty="0">
                <a:solidFill>
                  <a:srgbClr val="000000"/>
                </a:solidFill>
                <a:effectLst/>
                <a:latin typeface="Times New Roman" panose="02020603050405020304" pitchFamily="18" charset="0"/>
              </a:rPr>
              <a:t>The TSG Chair is responsible for the overall management of the technical work within the TSG and its Working Groups. The Chair has an overall responsibility to ensure that the activities of the TSG follow the Partnership Project Working Procedures.</a:t>
            </a:r>
          </a:p>
          <a:p>
            <a:pPr algn="l">
              <a:spcAft>
                <a:spcPts val="285"/>
              </a:spcAft>
            </a:pPr>
            <a:r>
              <a:rPr lang="en-US" sz="1000" b="0" i="0" dirty="0">
                <a:solidFill>
                  <a:srgbClr val="000000"/>
                </a:solidFill>
                <a:effectLst/>
                <a:latin typeface="Times New Roman" panose="02020603050405020304" pitchFamily="18" charset="0"/>
              </a:rPr>
              <a:t>The WG Chair is responsible for the overall management of the technical work within the WG and its sub-groups.</a:t>
            </a:r>
          </a:p>
          <a:p>
            <a:pPr algn="l">
              <a:spcAft>
                <a:spcPts val="285"/>
              </a:spcAft>
            </a:pPr>
            <a:r>
              <a:rPr lang="en-US" sz="1000" b="0" i="0" dirty="0">
                <a:solidFill>
                  <a:srgbClr val="000000"/>
                </a:solidFill>
                <a:effectLst/>
                <a:latin typeface="Times New Roman" panose="02020603050405020304" pitchFamily="18" charset="0"/>
              </a:rPr>
              <a:t>The Chair may nominate officials to assist in the work.</a:t>
            </a:r>
          </a:p>
          <a:p>
            <a:pPr algn="l">
              <a:spcAft>
                <a:spcPts val="285"/>
              </a:spcAft>
            </a:pPr>
            <a:r>
              <a:rPr lang="en-US" sz="1000" b="0" i="0" dirty="0">
                <a:solidFill>
                  <a:srgbClr val="000000"/>
                </a:solidFill>
                <a:effectLst/>
                <a:latin typeface="Times New Roman" panose="02020603050405020304" pitchFamily="18" charset="0"/>
              </a:rPr>
              <a:t>The Chair may delegate tasks to the Vice Chairs.</a:t>
            </a:r>
          </a:p>
          <a:p>
            <a:pPr algn="l">
              <a:spcAft>
                <a:spcPts val="285"/>
              </a:spcAft>
            </a:pPr>
            <a:r>
              <a:rPr lang="en-US" sz="1000" b="0" i="0" dirty="0">
                <a:solidFill>
                  <a:srgbClr val="000000"/>
                </a:solidFill>
                <a:effectLst/>
                <a:latin typeface="Times New Roman" panose="02020603050405020304" pitchFamily="18" charset="0"/>
              </a:rPr>
              <a:t>The Chair may be assisted by the Support Team.</a:t>
            </a:r>
          </a:p>
          <a:p>
            <a:pPr algn="l">
              <a:spcAft>
                <a:spcPts val="285"/>
              </a:spcAft>
            </a:pPr>
            <a:r>
              <a:rPr lang="en-US" sz="1000" b="0" i="0" dirty="0">
                <a:solidFill>
                  <a:srgbClr val="000000"/>
                </a:solidFill>
                <a:effectLst/>
                <a:latin typeface="Times New Roman" panose="02020603050405020304" pitchFamily="18" charset="0"/>
              </a:rPr>
              <a:t>The Chair shall form a Management Team, including the Vice Chairs and Support Team, in order to assist in discharging the Chair's duties.</a:t>
            </a:r>
          </a:p>
          <a:p>
            <a:pPr algn="l">
              <a:spcAft>
                <a:spcPts val="285"/>
              </a:spcAft>
            </a:pPr>
            <a:r>
              <a:rPr lang="en-US" sz="1000" b="0" i="0" dirty="0">
                <a:solidFill>
                  <a:srgbClr val="000000"/>
                </a:solidFill>
                <a:effectLst/>
                <a:latin typeface="Times New Roman" panose="02020603050405020304" pitchFamily="18" charset="0"/>
              </a:rPr>
              <a:t>Recognizing the need to balance the requirement of rapid specification development with the limited resources of delegates, the Chair should encourage a minimum number of meetings, especially parallel meetings, and maximize the use of electronic means to advance the work.</a:t>
            </a:r>
          </a:p>
          <a:p>
            <a:pPr algn="l">
              <a:spcAft>
                <a:spcPts val="285"/>
              </a:spcAft>
            </a:pPr>
            <a:r>
              <a:rPr lang="en-US" sz="1000" b="0" i="0" dirty="0">
                <a:solidFill>
                  <a:srgbClr val="000000"/>
                </a:solidFill>
                <a:effectLst/>
                <a:latin typeface="Times New Roman" panose="02020603050405020304" pitchFamily="18" charset="0"/>
              </a:rPr>
              <a:t>In performing their leadership role, the Chair and Vice Chairs shall maintain impartiality and act in the interests of 3GPP.</a:t>
            </a:r>
          </a:p>
          <a:p>
            <a:pPr algn="l">
              <a:spcAft>
                <a:spcPts val="285"/>
              </a:spcAft>
            </a:pPr>
            <a:r>
              <a:rPr lang="en-US" sz="1000" b="0" i="0" dirty="0">
                <a:solidFill>
                  <a:srgbClr val="000000"/>
                </a:solidFill>
                <a:effectLst/>
                <a:latin typeface="Times New Roman" panose="02020603050405020304" pitchFamily="18" charset="0"/>
              </a:rPr>
              <a:t>At the commencement of each meeting of a TSG or WG, the group shall be reminded that:             </a:t>
            </a:r>
          </a:p>
          <a:p>
            <a:pPr algn="l">
              <a:spcAft>
                <a:spcPts val="285"/>
              </a:spcAft>
            </a:pPr>
            <a:r>
              <a:rPr lang="en-US" sz="1000" b="0" i="0" dirty="0">
                <a:solidFill>
                  <a:srgbClr val="000000"/>
                </a:solidFill>
                <a:effectLst/>
                <a:latin typeface="Times New Roman" panose="02020603050405020304" pitchFamily="18" charset="0"/>
              </a:rPr>
              <a:t>(</a:t>
            </a:r>
            <a:r>
              <a:rPr lang="en-US" sz="1000" b="0" i="0" dirty="0" err="1">
                <a:solidFill>
                  <a:srgbClr val="000000"/>
                </a:solidFill>
                <a:effectLst/>
                <a:latin typeface="Times New Roman" panose="02020603050405020304" pitchFamily="18" charset="0"/>
              </a:rPr>
              <a:t>i</a:t>
            </a:r>
            <a:r>
              <a:rPr lang="en-US" sz="1000" b="0" i="0" dirty="0">
                <a:solidFill>
                  <a:srgbClr val="000000"/>
                </a:solidFill>
                <a:effectLst/>
                <a:latin typeface="Times New Roman" panose="02020603050405020304" pitchFamily="18" charset="0"/>
              </a:rPr>
              <a:t>) compliance with all applicable antitrust and competition laws is required;</a:t>
            </a:r>
          </a:p>
          <a:p>
            <a:pPr algn="l">
              <a:spcAft>
                <a:spcPts val="285"/>
              </a:spcAft>
            </a:pPr>
            <a:r>
              <a:rPr lang="en-US" sz="1000" b="0" i="0" dirty="0">
                <a:solidFill>
                  <a:srgbClr val="000000"/>
                </a:solidFill>
                <a:effectLst/>
                <a:latin typeface="Times New Roman" panose="02020603050405020304" pitchFamily="18" charset="0"/>
              </a:rPr>
              <a:t>(ii) timely submissions of work items in advance of TSG or WG meetings are important to allow for full and fair consideration of such matters; and</a:t>
            </a:r>
          </a:p>
          <a:p>
            <a:pPr algn="l">
              <a:spcAft>
                <a:spcPts val="285"/>
              </a:spcAft>
            </a:pPr>
            <a:r>
              <a:rPr lang="en-US" sz="1000" b="0" i="0" dirty="0">
                <a:solidFill>
                  <a:srgbClr val="000000"/>
                </a:solidFill>
                <a:effectLst/>
                <a:latin typeface="Times New Roman" panose="02020603050405020304" pitchFamily="18" charset="0"/>
              </a:rPr>
              <a:t>(iii) the leadership will conduct the meeting with impartiality and in the interests of 3GPP. </a:t>
            </a:r>
          </a:p>
          <a:p>
            <a:pPr marL="798513" lvl="1" indent="-365125"/>
            <a:endParaRPr lang="en-US" sz="1050" dirty="0"/>
          </a:p>
        </p:txBody>
      </p:sp>
    </p:spTree>
    <p:extLst>
      <p:ext uri="{BB962C8B-B14F-4D97-AF65-F5344CB8AC3E}">
        <p14:creationId xmlns:p14="http://schemas.microsoft.com/office/powerpoint/2010/main" val="1547090718"/>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EA62F-77EA-4269-B2B3-149D052A00C8}"/>
              </a:ext>
            </a:extLst>
          </p:cNvPr>
          <p:cNvSpPr>
            <a:spLocks noGrp="1"/>
          </p:cNvSpPr>
          <p:nvPr>
            <p:ph type="title"/>
          </p:nvPr>
        </p:nvSpPr>
        <p:spPr/>
        <p:txBody>
          <a:bodyPr/>
          <a:lstStyle/>
          <a:p>
            <a:r>
              <a:rPr lang="sv-SE" dirty="0"/>
              <a:t>What could SA4 be like without SWG ?</a:t>
            </a:r>
          </a:p>
        </p:txBody>
      </p:sp>
      <p:sp>
        <p:nvSpPr>
          <p:cNvPr id="3" name="Content Placeholder 2">
            <a:extLst>
              <a:ext uri="{FF2B5EF4-FFF2-40B4-BE49-F238E27FC236}">
                <a16:creationId xmlns:a16="http://schemas.microsoft.com/office/drawing/2014/main" id="{66321AD9-6172-4EE6-8DF0-EEF44C736C79}"/>
              </a:ext>
            </a:extLst>
          </p:cNvPr>
          <p:cNvSpPr>
            <a:spLocks noGrp="1"/>
          </p:cNvSpPr>
          <p:nvPr>
            <p:ph idx="1"/>
          </p:nvPr>
        </p:nvSpPr>
        <p:spPr>
          <a:xfrm>
            <a:off x="838200" y="1825625"/>
            <a:ext cx="10006336" cy="4351338"/>
          </a:xfrm>
        </p:spPr>
        <p:txBody>
          <a:bodyPr/>
          <a:lstStyle/>
          <a:p>
            <a:r>
              <a:rPr lang="en-US" sz="1400" dirty="0"/>
              <a:t> Without SWGs, SA4 would still need:</a:t>
            </a:r>
          </a:p>
          <a:p>
            <a:pPr lvl="1"/>
            <a:r>
              <a:rPr lang="en-US" sz="1100" dirty="0"/>
              <a:t>SA4 WG ‘plenary’ sessions (opening, closing, dedicated) for WG level decisions</a:t>
            </a:r>
          </a:p>
          <a:p>
            <a:pPr lvl="1"/>
            <a:r>
              <a:rPr lang="en-US" sz="1100" dirty="0"/>
              <a:t>Parallel breakout sessions during ordinary meetings</a:t>
            </a:r>
          </a:p>
          <a:p>
            <a:pPr lvl="1"/>
            <a:r>
              <a:rPr lang="en-US" sz="1100" dirty="0"/>
              <a:t>Ad hoc telcos to progress work between ordinary meetings</a:t>
            </a:r>
          </a:p>
          <a:p>
            <a:r>
              <a:rPr lang="en-US" sz="1400" dirty="0"/>
              <a:t> As usual, the SA4 Chair chairs the SA4 WG ‘plenary’ sessions. The vice-Chairs can replace the Chair as needed for these sessions.</a:t>
            </a:r>
          </a:p>
          <a:p>
            <a:r>
              <a:rPr lang="en-US" sz="1400" dirty="0"/>
              <a:t> For breakout sessions, the rapporteur of a Work Item is a natural candidate to moderate debates and ensure progress. Therefore the rapporteur would act as convenor of sessions relating to his/her Work Item. Alternatively, the WG Chair may decide that a member of the leadership team would be more appropriate, i.e. Chair or VC, e.g. for controversial topics.</a:t>
            </a:r>
          </a:p>
          <a:p>
            <a:r>
              <a:rPr lang="en-US" sz="1400" dirty="0"/>
              <a:t> In any case, careful scheduling of parallel sessions should ensure that most active delegates can attend their sessions of interest.</a:t>
            </a:r>
          </a:p>
          <a:p>
            <a:r>
              <a:rPr lang="en-US" sz="1400" dirty="0"/>
              <a:t> The agenda would not include SWG A.I.s. Each breakout session would process </a:t>
            </a:r>
            <a:r>
              <a:rPr lang="en-US" sz="1400" dirty="0" err="1"/>
              <a:t>Tdocs</a:t>
            </a:r>
            <a:r>
              <a:rPr lang="en-US" sz="1400" dirty="0"/>
              <a:t> allocated to the relevant A.I. and propose </a:t>
            </a:r>
            <a:r>
              <a:rPr lang="en-US" sz="1400" dirty="0" err="1"/>
              <a:t>Tdoc</a:t>
            </a:r>
            <a:r>
              <a:rPr lang="en-US" sz="1400" dirty="0"/>
              <a:t> disposition to SA4 WG. The SA4 WG Plenary session then discusses and decides the final </a:t>
            </a:r>
            <a:r>
              <a:rPr lang="en-US" sz="1400" dirty="0" err="1"/>
              <a:t>Tdoc</a:t>
            </a:r>
            <a:r>
              <a:rPr lang="en-US" sz="1400" dirty="0"/>
              <a:t> disposition.</a:t>
            </a:r>
          </a:p>
          <a:p>
            <a:r>
              <a:rPr lang="en-US" sz="1400" dirty="0"/>
              <a:t> The same applies to Ad hoc telcos where each telco is dedicated to one or several Work Items, convened by their respective rapporteur.  3GU usage can be simplified by only using SA4 </a:t>
            </a:r>
            <a:r>
              <a:rPr lang="en-US" sz="1400" dirty="0" err="1"/>
              <a:t>Tdocs</a:t>
            </a:r>
            <a:r>
              <a:rPr lang="en-US" sz="1400" dirty="0"/>
              <a:t> during ad hoc telcos. The disposition of </a:t>
            </a:r>
            <a:r>
              <a:rPr lang="en-US" sz="1400" dirty="0" err="1"/>
              <a:t>Tdocs</a:t>
            </a:r>
            <a:r>
              <a:rPr lang="en-US" sz="1400" dirty="0"/>
              <a:t> would be proposed by the breakout session and confirmed or modified by the SA4 WG opening plenary.</a:t>
            </a:r>
          </a:p>
          <a:p>
            <a:r>
              <a:rPr lang="en-US" sz="1400" dirty="0"/>
              <a:t> The use of dedicated SWG email lists would be discontinued. The SA4list would be used for all discussions. The traffic over SA4 email lists is not so high between meetings so with a correct use of objects it shouldn’t be an issue. During e-meetings, the convention for email objects should enable filtering (until we move to </a:t>
            </a:r>
            <a:r>
              <a:rPr lang="en-US" sz="1400" dirty="0" err="1"/>
              <a:t>Github</a:t>
            </a:r>
            <a:r>
              <a:rPr lang="en-US" sz="1400" dirty="0"/>
              <a:t> </a:t>
            </a:r>
            <a:r>
              <a:rPr lang="en-US" sz="1400" dirty="0">
                <a:sym typeface="Wingdings" panose="05000000000000000000" pitchFamily="2" charset="2"/>
              </a:rPr>
              <a:t>)</a:t>
            </a:r>
            <a:endParaRPr lang="en-US" sz="1400" dirty="0"/>
          </a:p>
          <a:p>
            <a:endParaRPr lang="en-US" sz="1400" dirty="0"/>
          </a:p>
        </p:txBody>
      </p:sp>
    </p:spTree>
    <p:extLst>
      <p:ext uri="{BB962C8B-B14F-4D97-AF65-F5344CB8AC3E}">
        <p14:creationId xmlns:p14="http://schemas.microsoft.com/office/powerpoint/2010/main" val="4085006794"/>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p:txBody>
          <a:bodyPr/>
          <a:lstStyle/>
          <a:p>
            <a:r>
              <a:rPr lang="sv-SE" sz="4000" dirty="0"/>
              <a:t>Assesment</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r>
              <a:rPr lang="en-US" sz="2000" dirty="0"/>
              <a:t> Keeping the existing SA4 structure with SWG</a:t>
            </a:r>
          </a:p>
          <a:p>
            <a:pPr lvl="1"/>
            <a:r>
              <a:rPr lang="en-US" sz="1600" dirty="0"/>
              <a:t>Benefits</a:t>
            </a:r>
          </a:p>
          <a:p>
            <a:pPr lvl="2"/>
            <a:r>
              <a:rPr lang="en-US" sz="1200" dirty="0"/>
              <a:t>Proven and well-established structure (&gt;25 years) with competent SWG chairs</a:t>
            </a:r>
          </a:p>
          <a:p>
            <a:pPr lvl="1"/>
            <a:r>
              <a:rPr lang="en-US" sz="1600" dirty="0"/>
              <a:t>Costs:</a:t>
            </a:r>
          </a:p>
          <a:p>
            <a:pPr lvl="2"/>
            <a:r>
              <a:rPr lang="en-US" sz="1200" dirty="0"/>
              <a:t>IPR/Anti-trust reminders were recently added to Working Procedures for SWGs sessions and reports. This is taking time.</a:t>
            </a:r>
          </a:p>
          <a:p>
            <a:pPr lvl="2"/>
            <a:r>
              <a:rPr lang="en-US" sz="1200" dirty="0"/>
              <a:t>Terms of references for SWG are required. They potentially remove flexibility on WI assignments and require regular updates.</a:t>
            </a:r>
          </a:p>
          <a:p>
            <a:pPr lvl="2"/>
            <a:r>
              <a:rPr lang="en-US" sz="1200" dirty="0"/>
              <a:t>Formal reporting to TSG SA is required. This is extra work for the Chair and secretary.</a:t>
            </a:r>
          </a:p>
          <a:p>
            <a:r>
              <a:rPr lang="en-US" sz="2000" dirty="0"/>
              <a:t> Moving to a breakout-based SA4 structure</a:t>
            </a:r>
          </a:p>
          <a:p>
            <a:pPr lvl="1"/>
            <a:r>
              <a:rPr lang="en-US" sz="1600" dirty="0"/>
              <a:t>Benefits</a:t>
            </a:r>
          </a:p>
          <a:p>
            <a:pPr lvl="2"/>
            <a:r>
              <a:rPr lang="en-US" sz="1200" dirty="0"/>
              <a:t>Removes the admin costs of SWGs: Formal Chair nominations; IPR/Anti-trust reminders during breakout sessions, </a:t>
            </a:r>
            <a:r>
              <a:rPr lang="en-US" sz="1200" dirty="0" err="1"/>
              <a:t>ToRs</a:t>
            </a:r>
            <a:r>
              <a:rPr lang="en-US" sz="1200" dirty="0"/>
              <a:t> to be respected/updated, formal reporting to SA4 and SA.</a:t>
            </a:r>
          </a:p>
          <a:p>
            <a:pPr lvl="2"/>
            <a:r>
              <a:rPr lang="en-US" sz="1200" dirty="0"/>
              <a:t>More flexibility in scheduling of meeting sessions</a:t>
            </a:r>
          </a:p>
          <a:p>
            <a:pPr lvl="2"/>
            <a:r>
              <a:rPr lang="en-US" sz="1200" dirty="0"/>
              <a:t>Existing leadership and </a:t>
            </a:r>
            <a:r>
              <a:rPr lang="en-US" sz="1200" dirty="0" err="1"/>
              <a:t>rapporteurship</a:t>
            </a:r>
            <a:r>
              <a:rPr lang="en-US" sz="1200" dirty="0"/>
              <a:t> can handle sessions. In the medium term, running SA4 as efficiently as before without the use of SWGs seems possible</a:t>
            </a:r>
          </a:p>
          <a:p>
            <a:pPr lvl="1"/>
            <a:r>
              <a:rPr lang="en-US" sz="1600" dirty="0"/>
              <a:t>Costs</a:t>
            </a:r>
          </a:p>
          <a:p>
            <a:pPr lvl="2"/>
            <a:r>
              <a:rPr lang="en-US" sz="1200" dirty="0"/>
              <a:t>Motivated SWG Chairs losing their position </a:t>
            </a:r>
          </a:p>
          <a:p>
            <a:pPr lvl="2"/>
            <a:r>
              <a:rPr lang="en-US" sz="1200" dirty="0"/>
              <a:t>Training rapporteurs to act as convenors</a:t>
            </a:r>
          </a:p>
          <a:p>
            <a:pPr lvl="2"/>
            <a:endParaRPr lang="en-US" sz="1200" dirty="0"/>
          </a:p>
          <a:p>
            <a:pPr lvl="2"/>
            <a:endParaRPr lang="en-US" sz="2000" dirty="0"/>
          </a:p>
          <a:p>
            <a:pPr lvl="1">
              <a:spcAft>
                <a:spcPts val="600"/>
              </a:spcAft>
              <a:tabLst>
                <a:tab pos="540385" algn="l"/>
                <a:tab pos="900430" algn="l"/>
              </a:tabLst>
            </a:pPr>
            <a:endParaRPr lang="fr-FR" sz="1600" dirty="0">
              <a:effectLst/>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260202944"/>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E12B07-46BB-85D3-239D-BAF56559DAA1}"/>
              </a:ext>
            </a:extLst>
          </p:cNvPr>
          <p:cNvSpPr>
            <a:spLocks noGrp="1"/>
          </p:cNvSpPr>
          <p:nvPr>
            <p:ph type="title"/>
          </p:nvPr>
        </p:nvSpPr>
        <p:spPr/>
        <p:txBody>
          <a:bodyPr/>
          <a:lstStyle/>
          <a:p>
            <a:r>
              <a:rPr lang="en-US" dirty="0"/>
              <a:t>Proposal</a:t>
            </a:r>
          </a:p>
        </p:txBody>
      </p:sp>
      <p:sp>
        <p:nvSpPr>
          <p:cNvPr id="3" name="Content Placeholder 2">
            <a:extLst>
              <a:ext uri="{FF2B5EF4-FFF2-40B4-BE49-F238E27FC236}">
                <a16:creationId xmlns:a16="http://schemas.microsoft.com/office/drawing/2014/main" id="{B21EE30B-1C03-3A51-C038-ED4EF4C774C2}"/>
              </a:ext>
            </a:extLst>
          </p:cNvPr>
          <p:cNvSpPr>
            <a:spLocks noGrp="1"/>
          </p:cNvSpPr>
          <p:nvPr>
            <p:ph idx="1"/>
          </p:nvPr>
        </p:nvSpPr>
        <p:spPr/>
        <p:txBody>
          <a:bodyPr/>
          <a:lstStyle/>
          <a:p>
            <a:r>
              <a:rPr lang="en-US" dirty="0"/>
              <a:t> Review TSG SA action</a:t>
            </a:r>
          </a:p>
          <a:p>
            <a:r>
              <a:rPr lang="en-US" dirty="0"/>
              <a:t> Review and discuss </a:t>
            </a:r>
            <a:r>
              <a:rPr lang="sv-SE" dirty="0"/>
              <a:t>what could SA4 be like without SWG </a:t>
            </a:r>
          </a:p>
          <a:p>
            <a:r>
              <a:rPr lang="sv-SE" dirty="0"/>
              <a:t> Review and discuss the proposed assesment</a:t>
            </a:r>
          </a:p>
          <a:p>
            <a:r>
              <a:rPr lang="sv-SE" dirty="0"/>
              <a:t> Decide on whether SA4 WG prefers to keep the existing structure or move to a structure without SWGs.</a:t>
            </a:r>
            <a:endParaRPr lang="en-US" dirty="0"/>
          </a:p>
        </p:txBody>
      </p:sp>
    </p:spTree>
    <p:extLst>
      <p:ext uri="{BB962C8B-B14F-4D97-AF65-F5344CB8AC3E}">
        <p14:creationId xmlns:p14="http://schemas.microsoft.com/office/powerpoint/2010/main" val="1694953984"/>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C7EC6EB72709A4BBD33974080D0AD8A" ma:contentTypeVersion="11" ma:contentTypeDescription="Create a new document." ma:contentTypeScope="" ma:versionID="6d7296509cd556138004764a18fb1ed1">
  <xsd:schema xmlns:xsd="http://www.w3.org/2001/XMLSchema" xmlns:xs="http://www.w3.org/2001/XMLSchema" xmlns:p="http://schemas.microsoft.com/office/2006/metadata/properties" xmlns:ns2="e491cd96-4138-4db9-bee4-fef1313a6c46" xmlns:ns3="5ec47afc-8ad7-4c75-bd3d-b4e32f22a2ab" targetNamespace="http://schemas.microsoft.com/office/2006/metadata/properties" ma:root="true" ma:fieldsID="c31d96acfd4df2e0223c77d4cf25bbd2" ns2:_="" ns3:_="">
    <xsd:import namespace="e491cd96-4138-4db9-bee4-fef1313a6c46"/>
    <xsd:import namespace="5ec47afc-8ad7-4c75-bd3d-b4e32f22a2a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91cd96-4138-4db9-bee4-fef1313a6c4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ec47afc-8ad7-4c75-bd3d-b4e32f22a2a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99B797D-523D-4FD7-9545-1790D18AC6CA}">
  <ds:schemaRefs>
    <ds:schemaRef ds:uri="http://schemas.microsoft.com/sharepoint/v3/contenttype/forms"/>
  </ds:schemaRefs>
</ds:datastoreItem>
</file>

<file path=customXml/itemProps2.xml><?xml version="1.0" encoding="utf-8"?>
<ds:datastoreItem xmlns:ds="http://schemas.openxmlformats.org/officeDocument/2006/customXml" ds:itemID="{DD563390-AB45-40AE-A659-3CAC22FC533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91cd96-4138-4db9-bee4-fef1313a6c46"/>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18A9FE4-C404-41F8-9804-B555F1113F06}">
  <ds:schemaRefs>
    <ds:schemaRef ds:uri="http://purl.org/dc/elements/1.1/"/>
    <ds:schemaRef ds:uri="http://purl.org/dc/terms/"/>
    <ds:schemaRef ds:uri="e491cd96-4138-4db9-bee4-fef1313a6c46"/>
    <ds:schemaRef ds:uri="http://purl.org/dc/dcmitype/"/>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0</TotalTime>
  <Words>1429</Words>
  <Application>Microsoft Office PowerPoint</Application>
  <PresentationFormat>Widescreen</PresentationFormat>
  <Paragraphs>132</Paragraphs>
  <Slides>10</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vt:i4>
      </vt:variant>
    </vt:vector>
  </HeadingPairs>
  <TitlesOfParts>
    <vt:vector size="18" baseType="lpstr">
      <vt:lpstr>MS Mincho</vt:lpstr>
      <vt:lpstr>华文细黑</vt:lpstr>
      <vt:lpstr>Arial</vt:lpstr>
      <vt:lpstr>Calibri</vt:lpstr>
      <vt:lpstr>Calibri Light</vt:lpstr>
      <vt:lpstr>Times New Roman</vt:lpstr>
      <vt:lpstr>Wingdings</vt:lpstr>
      <vt:lpstr>Office Theme</vt:lpstr>
      <vt:lpstr>On SA assigned action with regards to SWGs</vt:lpstr>
      <vt:lpstr>Content</vt:lpstr>
      <vt:lpstr>Background (SP-240955)</vt:lpstr>
      <vt:lpstr>SWG vs. Breakout Session (SP-240955)</vt:lpstr>
      <vt:lpstr>TSG guidance on SWG </vt:lpstr>
      <vt:lpstr>Reminder on TSG and WG Chair responsibilities</vt:lpstr>
      <vt:lpstr>What could SA4 be like without SWG ?</vt:lpstr>
      <vt:lpstr>Assesment</vt:lpstr>
      <vt:lpstr>Proposal</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
  <cp:lastModifiedBy/>
  <cp:revision>1</cp:revision>
  <dcterms:created xsi:type="dcterms:W3CDTF">2019-05-22T07:33:39Z</dcterms:created>
  <dcterms:modified xsi:type="dcterms:W3CDTF">2024-08-13T16:42:39Z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0x0101002C7EC6EB72709A4BBD33974080D0AD8A</vt:lpwstr>
  </property>
</Properties>
</file>