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421" r:id="rId5"/>
    <p:sldId id="415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12" autoAdjust="0"/>
    <p:restoredTop sz="95760" autoAdjust="0"/>
  </p:normalViewPr>
  <p:slideViewPr>
    <p:cSldViewPr snapToGrid="0">
      <p:cViewPr varScale="1">
        <p:scale>
          <a:sx n="81" d="100"/>
          <a:sy n="81" d="100"/>
        </p:scale>
        <p:origin x="114" y="24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S2-2501706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SA2%23173\Docs\S2-2600947.zip" TargetMode="External"/><Relationship Id="rId2" Type="http://schemas.openxmlformats.org/officeDocument/2006/relationships/hyperlink" Target="file:///D:\SA2%23173\Docs\S2-2600983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A199B2-D237-4A57-8722-3DB5B8725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Draft </a:t>
            </a:r>
            <a:r>
              <a:rPr lang="en-US" altLang="zh-CN" dirty="0" err="1"/>
              <a:t>SoH</a:t>
            </a:r>
            <a:r>
              <a:rPr lang="en-US" altLang="zh-CN" dirty="0"/>
              <a:t> for the open issue in KI#1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909E3677-F892-BC69-0818-7F6025650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937" y="1948404"/>
            <a:ext cx="11342449" cy="445239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/>
              <a:t>For study work: Open issue in KI#1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altLang="zh-CN" sz="1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Editor’s Note: whether Sensing control signalling is exchanged between SE and SF directly without AMF involvement, or with AMF involvement, is FFS and will be resolved in next meeting.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defRPr/>
            </a:pPr>
            <a:r>
              <a:rPr lang="en-GB" altLang="zh-CN" sz="16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Proposal-1 for </a:t>
            </a:r>
            <a:r>
              <a:rPr lang="en-GB" altLang="zh-CN" sz="1600" b="1" dirty="0">
                <a:solidFill>
                  <a:srgbClr val="C00000"/>
                </a:solidFill>
                <a:latin typeface="Calibri" panose="020F0502020204030204"/>
                <a:ea typeface="宋体" panose="02010600030101010101" pitchFamily="2" charset="-122"/>
              </a:rPr>
              <a:t>only option A (not B)</a:t>
            </a:r>
            <a:r>
              <a:rPr lang="en-GB" altLang="zh-CN" sz="16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: “</a:t>
            </a:r>
            <a:r>
              <a:rPr lang="en-US" altLang="zh-CN" sz="16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Sensing control </a:t>
            </a:r>
            <a:r>
              <a:rPr lang="en-US" altLang="zh-CN" sz="1600" b="1" dirty="0" err="1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signalling</a:t>
            </a:r>
            <a:r>
              <a:rPr lang="en-US" altLang="zh-CN" sz="16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 is exchanged via </a:t>
            </a:r>
            <a:r>
              <a:rPr lang="en-GB" altLang="zh-CN" sz="16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direct connection between SE and SF without AMF”. </a:t>
            </a:r>
            <a:r>
              <a:rPr lang="en-GB" altLang="zh-CN" sz="16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[S2-2600580 as baseline]</a:t>
            </a:r>
            <a:endParaRPr lang="en-GB" altLang="zh-CN" sz="1600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Support: </a:t>
            </a: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14  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- &gt; 18 -&gt; 19</a:t>
            </a:r>
            <a:endParaRPr lang="en-US" altLang="zh-CN" sz="1100" dirty="0">
              <a:solidFill>
                <a:srgbClr val="FF0000"/>
              </a:solidFill>
            </a:endParaRP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Not support:  </a:t>
            </a: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8 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- &gt; 6 -&gt; 6</a:t>
            </a:r>
            <a:endParaRPr lang="en-US" altLang="zh-CN" sz="12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Objection: </a:t>
            </a: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 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-&gt; 3 -&gt; 3 (Samsung, Nokia, </a:t>
            </a:r>
            <a:r>
              <a:rPr lang="en-US" altLang="zh-CN" sz="1200" dirty="0" err="1" smtClean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CEWiT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)</a:t>
            </a: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zh-CN" sz="1600" b="1" dirty="0" smtClean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Way forward: A Working </a:t>
            </a:r>
            <a:r>
              <a:rPr lang="en-US" altLang="zh-CN" sz="1600" b="1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A</a:t>
            </a:r>
            <a:r>
              <a:rPr lang="en-US" altLang="zh-CN" sz="1600" b="1" dirty="0" smtClean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greement is declared for moving forward with only Option A, and the Sensing WID KI#1 will based on this way forward</a:t>
            </a:r>
            <a:endParaRPr lang="en-US" altLang="zh-CN" sz="1600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defRPr/>
            </a:pPr>
            <a:r>
              <a:rPr lang="en-GB" altLang="zh-CN" sz="1600" b="1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Proposal-2 for only option B (not A): “</a:t>
            </a:r>
            <a:r>
              <a:rPr lang="en-US" altLang="zh-CN" sz="1600" b="1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Sensing control </a:t>
            </a:r>
            <a:r>
              <a:rPr lang="en-US" altLang="zh-CN" sz="1600" b="1" dirty="0" err="1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signalling</a:t>
            </a:r>
            <a:r>
              <a:rPr lang="en-US" altLang="zh-CN" sz="1600" b="1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 is exchanged via </a:t>
            </a:r>
            <a:r>
              <a:rPr lang="en-GB" altLang="zh-CN" sz="1600" b="1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indirect connection between SE and SF with AMF”. </a:t>
            </a:r>
            <a:r>
              <a:rPr lang="en-GB" altLang="zh-CN" sz="16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[S2-2600620 as baseline]</a:t>
            </a:r>
            <a:endParaRPr lang="en-GB" altLang="zh-CN" sz="7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Support:</a:t>
            </a:r>
            <a:r>
              <a:rPr lang="zh-CN" altLang="en-US" sz="12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6 - &gt; 6 -&gt; 8</a:t>
            </a:r>
            <a:endParaRPr lang="en-US" altLang="zh-CN" sz="12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Not support: 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9 -&gt; 12 -&gt; 15</a:t>
            </a:r>
            <a:endParaRPr lang="en-US" altLang="zh-CN" sz="12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Objection: 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6 -&gt; 6 -&gt; 8</a:t>
            </a:r>
            <a:endParaRPr lang="en-US" altLang="zh-CN" sz="12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94108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A199B2-D237-4A57-8722-3DB5B8725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Draft </a:t>
            </a:r>
            <a:r>
              <a:rPr lang="en-US" altLang="zh-CN" dirty="0" err="1"/>
              <a:t>SoH</a:t>
            </a:r>
            <a:r>
              <a:rPr lang="en-US" altLang="zh-CN" dirty="0"/>
              <a:t> for the open issue in KI#1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909E3677-F892-BC69-0818-7F6025650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987" y="1865855"/>
            <a:ext cx="11220157" cy="423808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/>
              <a:t>For study work: Open issue in KI#1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altLang="zh-CN" sz="1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Editor’s Note: whether Sensing control signalling is exchanged between SE and SF directly without AMF involvement, or with AMF involvement, is FFS and will be resolved in next meeting.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CN" sz="1600" b="1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Proposal-3a for both option A and option B: “Sensing control </a:t>
            </a:r>
            <a:r>
              <a:rPr lang="en-US" altLang="zh-CN" sz="1600" b="1" dirty="0" err="1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signalling</a:t>
            </a:r>
            <a:r>
              <a:rPr lang="en-US" altLang="zh-CN" sz="1600" b="1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 is exchanged either via </a:t>
            </a:r>
            <a:r>
              <a:rPr lang="en-GB" altLang="zh-CN" sz="1600" b="1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direct connection between SE and SF without AMF, or indirect connection between SE and SF with AMF”. </a:t>
            </a:r>
            <a:r>
              <a:rPr lang="en-GB" altLang="zh-CN" sz="1400" b="1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[</a:t>
            </a:r>
            <a:r>
              <a:rPr lang="en-GB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S2-2600983</a:t>
            </a:r>
            <a:r>
              <a:rPr lang="en-GB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 as baseline</a:t>
            </a:r>
            <a:r>
              <a:rPr lang="en-GB" altLang="zh-CN" sz="1400" b="1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]</a:t>
            </a:r>
          </a:p>
          <a:p>
            <a:pPr marL="914400" lvl="2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105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NOTE X: Concurrent deployment of both options is not supported.</a:t>
            </a:r>
            <a:endParaRPr lang="en-US" altLang="zh-CN" sz="1200" b="1" dirty="0">
              <a:solidFill>
                <a:srgbClr val="FF0000"/>
              </a:solidFill>
              <a:highlight>
                <a:srgbClr val="FFFF00"/>
              </a:highlight>
              <a:latin typeface="Calibri" panose="020F0502020204030204"/>
              <a:ea typeface="宋体" panose="02010600030101010101" pitchFamily="2" charset="-122"/>
            </a:endParaRP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Support: 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3  -&gt; 7</a:t>
            </a:r>
            <a:endParaRPr lang="en-US" altLang="zh-CN" sz="12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Not support:</a:t>
            </a:r>
            <a:r>
              <a:rPr lang="zh-CN" altLang="en-US" sz="12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4 -&gt; 11</a:t>
            </a:r>
            <a:endParaRPr lang="en-US" altLang="zh-CN" sz="12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Objection: 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1 -&gt; 8</a:t>
            </a:r>
            <a:endParaRPr lang="en-US" altLang="zh-CN" sz="12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CN" sz="1600" b="1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Proposal-3b for option A mandatory, option B optional,: “Sensing control </a:t>
            </a:r>
            <a:r>
              <a:rPr lang="en-US" altLang="zh-CN" sz="1600" b="1" dirty="0" err="1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signalling</a:t>
            </a:r>
            <a:r>
              <a:rPr lang="en-US" altLang="zh-CN" sz="1600" b="1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 exchanged between SE (i.e. </a:t>
            </a:r>
            <a:r>
              <a:rPr lang="en-US" altLang="zh-CN" sz="1600" b="1" dirty="0" err="1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gNB</a:t>
            </a:r>
            <a:r>
              <a:rPr lang="en-US" altLang="zh-CN" sz="1600" b="1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) and SF is supported via direct connection without AMF involvement, and optionally via AMF</a:t>
            </a:r>
            <a:r>
              <a:rPr lang="en-US" altLang="zh-CN" sz="16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GB" altLang="zh-CN" sz="1600" b="1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” </a:t>
            </a:r>
            <a:r>
              <a:rPr lang="en-GB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[</a:t>
            </a:r>
            <a:r>
              <a:rPr lang="en-GB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S2-2600947</a:t>
            </a:r>
            <a:r>
              <a:rPr lang="en-GB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 as baseline]</a:t>
            </a:r>
          </a:p>
          <a:p>
            <a:pPr marL="914400" lvl="2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11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NOTE X: Concurrent deployment of both options is not supported.</a:t>
            </a:r>
            <a:endParaRPr lang="en-US" altLang="zh-CN" sz="1400" b="1" dirty="0">
              <a:solidFill>
                <a:srgbClr val="FF0000"/>
              </a:solidFill>
              <a:highlight>
                <a:srgbClr val="FFFF00"/>
              </a:highlight>
              <a:latin typeface="Calibri" panose="020F0502020204030204"/>
              <a:ea typeface="宋体" panose="02010600030101010101" pitchFamily="2" charset="-122"/>
            </a:endParaRP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Support</a:t>
            </a:r>
            <a:r>
              <a:rPr lang="zh-CN" altLang="en-US" sz="12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9 -&gt; 14 -&gt; 10</a:t>
            </a:r>
            <a:endParaRPr lang="en-US" altLang="zh-CN" sz="12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Not support</a:t>
            </a:r>
            <a:r>
              <a:rPr lang="zh-CN" altLang="en-US" sz="12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7 -&gt; 7 -&gt; 12</a:t>
            </a:r>
            <a:endParaRPr lang="en-US" altLang="zh-CN" sz="12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Objection: 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1 -&gt; 4 -&gt; 10</a:t>
            </a:r>
            <a:endParaRPr lang="en-US" altLang="zh-CN" sz="12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2000" dirty="0">
                <a:solidFill>
                  <a:prstClr val="black"/>
                </a:solidFill>
                <a:highlight>
                  <a:srgbClr val="00FF00"/>
                </a:highlight>
                <a:latin typeface="Calibri" panose="020F0502020204030204"/>
                <a:ea typeface="宋体" panose="02010600030101010101" pitchFamily="2" charset="-122"/>
              </a:rPr>
              <a:t>Proposal-3b as way forward</a:t>
            </a:r>
          </a:p>
        </p:txBody>
      </p:sp>
    </p:spTree>
    <p:extLst>
      <p:ext uri="{BB962C8B-B14F-4D97-AF65-F5344CB8AC3E}">
        <p14:creationId xmlns:p14="http://schemas.microsoft.com/office/powerpoint/2010/main" val="36834102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http://purl.org/dc/terms/"/>
    <ds:schemaRef ds:uri="http://purl.org/dc/dcmitype/"/>
    <ds:schemaRef ds:uri="679a257e-872f-4c98-9e8a-0a9c104f72cd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280d8efa-eff2-4910-88d2-79ca146720c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12842</TotalTime>
  <Words>390</Words>
  <Application>Microsoft Office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宋体</vt:lpstr>
      <vt:lpstr>Arial</vt:lpstr>
      <vt:lpstr>Arial </vt:lpstr>
      <vt:lpstr>Calibri</vt:lpstr>
      <vt:lpstr>Calibri Light</vt:lpstr>
      <vt:lpstr>等线</vt:lpstr>
      <vt:lpstr>Times New Roman</vt:lpstr>
      <vt:lpstr>Office Theme</vt:lpstr>
      <vt:lpstr>Draft SoH for the open issue in KI#1</vt:lpstr>
      <vt:lpstr>Draft SoH for the open issue in KI#1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Andrew Bennett/Communications Research /SRUK/Principal Engineer/Samsung Electronics</cp:lastModifiedBy>
  <cp:revision>701</cp:revision>
  <dcterms:created xsi:type="dcterms:W3CDTF">2010-02-05T13:52:04Z</dcterms:created>
  <dcterms:modified xsi:type="dcterms:W3CDTF">2026-02-17T11:11:56Z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CWM71d0ff209d1d11f080006b6c00006a6c">
    <vt:lpwstr>CWM91+oBKgf9QeO6zvnUPBPn36ovnM3jnNOucVUSqN21GnKWtr/nmE4gVYVNv6RXHWYLNDz4vOfh3YWo+xm7oRLXg==</vt:lpwstr>
  </property>
  <property fmtid="{D5CDD505-2E9C-101B-9397-08002B2CF9AE}" pid="4" name="CWM529c3190040d11f18000370500003605">
    <vt:lpwstr>CWM5Va16SqdoPagcmDizf11IB0Kmvyz4FCmCvpjjqQfrWU1YU8cMrGpsXmuFpUiH2tTlYhUesXjICRRiIvKMRsHvg==</vt:lpwstr>
  </property>
</Properties>
</file>